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5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35.xml.rels" ContentType="application/vnd.openxmlformats-package.relationships+xml"/>
  <Override PartName="/ppt/slides/_rels/slide10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media/image89.jpeg" ContentType="image/jpeg"/>
  <Override PartName="/ppt/media/image88.jpeg" ContentType="image/jpeg"/>
  <Override PartName="/ppt/media/image87.wmf" ContentType="image/x-wmf"/>
  <Override PartName="/ppt/media/image86.jpeg" ContentType="image/jpeg"/>
  <Override PartName="/ppt/media/image85.jpeg" ContentType="image/jpeg"/>
  <Override PartName="/ppt/media/image84.wmf" ContentType="image/x-wmf"/>
  <Override PartName="/ppt/media/image83.jpeg" ContentType="image/jpeg"/>
  <Override PartName="/ppt/media/image78.wmf" ContentType="image/x-wmf"/>
  <Override PartName="/ppt/media/image77.jpeg" ContentType="image/jpeg"/>
  <Override PartName="/ppt/media/image74.jpeg" ContentType="image/jpeg"/>
  <Override PartName="/ppt/media/image73.jpeg" ContentType="image/jpeg"/>
  <Override PartName="/ppt/media/image72.wmf" ContentType="image/x-wmf"/>
  <Override PartName="/ppt/media/image70.jpeg" ContentType="image/jpeg"/>
  <Override PartName="/ppt/media/image65.wmf" ContentType="image/x-wmf"/>
  <Override PartName="/ppt/media/image64.jpeg" ContentType="image/jpeg"/>
  <Override PartName="/ppt/media/image63.jpeg" ContentType="image/jpeg"/>
  <Override PartName="/ppt/media/image61.jpeg" ContentType="image/jpeg"/>
  <Override PartName="/ppt/media/image60.png" ContentType="image/png"/>
  <Override PartName="/ppt/media/image71.jpeg" ContentType="image/jpeg"/>
  <Override PartName="/ppt/media/image58.jpeg" ContentType="image/jpeg"/>
  <Override PartName="/ppt/media/image56.jpeg" ContentType="image/jpeg"/>
  <Override PartName="/ppt/media/image54.jpeg" ContentType="image/jpeg"/>
  <Override PartName="/ppt/media/image40.wmf" ContentType="image/x-wmf"/>
  <Override PartName="/ppt/media/image1.png" ContentType="image/png"/>
  <Override PartName="/ppt/media/image51.png" ContentType="image/png"/>
  <Override PartName="/ppt/media/image47.jpeg" ContentType="image/jpeg"/>
  <Override PartName="/ppt/media/image44.jpeg" ContentType="image/jpeg"/>
  <Override PartName="/ppt/media/image41.jpeg" ContentType="image/jpeg"/>
  <Override PartName="/ppt/media/image23.jpeg" ContentType="image/jpeg"/>
  <Override PartName="/ppt/media/image45.wmf" ContentType="image/x-wmf"/>
  <Override PartName="/ppt/media/image14.wmf" ContentType="image/x-wmf"/>
  <Override PartName="/ppt/media/image25.png" ContentType="image/png"/>
  <Override PartName="/ppt/media/image39.jpeg" ContentType="image/jpeg"/>
  <Override PartName="/ppt/media/image38.wmf" ContentType="image/x-wmf"/>
  <Override PartName="/ppt/media/image82.jpeg" ContentType="image/jpeg"/>
  <Override PartName="/ppt/media/image36.wmf" ContentType="image/x-wmf"/>
  <Override PartName="/ppt/media/image11.wmf" ContentType="image/x-wmf"/>
  <Override PartName="/ppt/media/image46.jpeg" ContentType="image/jpeg"/>
  <Override PartName="/ppt/media/image35.jpeg" ContentType="image/jpeg"/>
  <Override PartName="/ppt/media/image18.jpeg" ContentType="image/jpeg"/>
  <Override PartName="/ppt/media/image31.jpeg" ContentType="image/jpeg"/>
  <Override PartName="/ppt/media/image52.wmf" ContentType="image/x-wmf"/>
  <Override PartName="/ppt/media/image43.jpeg" ContentType="image/jpeg"/>
  <Override PartName="/ppt/media/image62.wmf" ContentType="image/x-wmf"/>
  <Override PartName="/ppt/media/image19.jpeg" ContentType="image/jpeg"/>
  <Override PartName="/ppt/media/image32.jpeg" ContentType="image/jpeg"/>
  <Override PartName="/ppt/media/image24.wmf" ContentType="image/x-wmf"/>
  <Override PartName="/ppt/media/image53.jpeg" ContentType="image/jpeg"/>
  <Override PartName="/ppt/media/image42.wmf" ContentType="image/x-wmf"/>
  <Override PartName="/ppt/media/image27.jpeg" ContentType="image/jpeg"/>
  <Override PartName="/ppt/media/image79.jpeg" ContentType="image/jpeg"/>
  <Override PartName="/ppt/media/image20.wmf" ContentType="image/x-wmf"/>
  <Override PartName="/ppt/media/image37.jpeg" ContentType="image/jpeg"/>
  <Override PartName="/ppt/media/image8.wmf" ContentType="image/x-wmf"/>
  <Override PartName="/ppt/media/image91.jpeg" ContentType="image/jpeg"/>
  <Override PartName="/ppt/media/image69.wmf" ContentType="image/x-wmf"/>
  <Override PartName="/ppt/media/image10.wmf" ContentType="image/x-wmf"/>
  <Override PartName="/ppt/media/image21.png" ContentType="image/png"/>
  <Override PartName="/ppt/media/image75.wmf" ContentType="image/x-wmf"/>
  <Override PartName="/ppt/media/image26.jpeg" ContentType="image/jpeg"/>
  <Override PartName="/ppt/media/image90.wmf" ContentType="image/x-wmf"/>
  <Override PartName="/ppt/media/image15.wmf" ContentType="image/x-wmf"/>
  <Override PartName="/ppt/media/image33.png" ContentType="image/png"/>
  <Override PartName="/ppt/media/image13.wmf" ContentType="image/x-wmf"/>
  <Override PartName="/ppt/media/image22.jpeg" ContentType="image/jpeg"/>
  <Override PartName="/ppt/media/image50.jpeg" ContentType="image/jpeg"/>
  <Override PartName="/ppt/media/image12.wmf" ContentType="image/x-wmf"/>
  <Override PartName="/ppt/media/image30.wmf" ContentType="image/x-wmf"/>
  <Override PartName="/ppt/media/image2.png" ContentType="image/png"/>
  <Override PartName="/ppt/media/image4.jpeg" ContentType="image/jpeg"/>
  <Override PartName="/ppt/media/image29.png" ContentType="image/png"/>
  <Override PartName="/ppt/media/image9.jpeg" ContentType="image/jpeg"/>
  <Override PartName="/ppt/media/image59.png" ContentType="image/png"/>
  <Override PartName="/ppt/media/image48.wmf" ContentType="image/x-wmf"/>
  <Override PartName="/ppt/media/image68.png" ContentType="image/png"/>
  <Override PartName="/ppt/media/image57.wmf" ContentType="image/x-wmf"/>
  <Override PartName="/ppt/media/image7.jpeg" ContentType="image/jpeg"/>
  <Override PartName="/ppt/media/image67.png" ContentType="image/png"/>
  <Override PartName="/ppt/media/image6.wmf" ContentType="image/x-wmf"/>
  <Override PartName="/ppt/media/image81.wmf" ContentType="image/x-wmf"/>
  <Override PartName="/ppt/media/image66.jpeg" ContentType="image/jpeg"/>
  <Override PartName="/ppt/media/image17.png" ContentType="image/png"/>
  <Override PartName="/ppt/media/image28.wmf" ContentType="image/x-wmf"/>
  <Override PartName="/ppt/media/image76.jpeg" ContentType="image/jpeg"/>
  <Override PartName="/ppt/media/image49.wmf" ContentType="image/x-wmf"/>
  <Override PartName="/ppt/media/image55.wmf" ContentType="image/x-wmf"/>
  <Override PartName="/ppt/media/image5.wmf" ContentType="image/x-wmf"/>
  <Override PartName="/ppt/media/image80.jpeg" ContentType="image/jpeg"/>
  <Override PartName="/ppt/media/image16.wmf" ContentType="image/x-wmf"/>
  <Override PartName="/ppt/media/image34.jpeg" ContentType="image/jpeg"/>
  <Override PartName="/ppt/media/image3.wmf" ContentType="image/x-wmf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785448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33520" y="4143960"/>
            <a:ext cx="785448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583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4558320" y="414396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33520" y="414396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785448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533520" y="3228480"/>
            <a:ext cx="785448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2" name="" descr=""/>
          <p:cNvPicPr/>
          <p:nvPr/>
        </p:nvPicPr>
        <p:blipFill>
          <a:blip r:embed="rId2"/>
          <a:stretch/>
        </p:blipFill>
        <p:spPr>
          <a:xfrm>
            <a:off x="3362760" y="3228120"/>
            <a:ext cx="2196000" cy="1752120"/>
          </a:xfrm>
          <a:prstGeom prst="rect">
            <a:avLst/>
          </a:prstGeom>
          <a:ln>
            <a:noFill/>
          </a:ln>
        </p:spPr>
      </p:pic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3362760" y="3228120"/>
            <a:ext cx="2196000" cy="17521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533520" y="3228480"/>
            <a:ext cx="7854480" cy="1752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785448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383292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58320" y="3228480"/>
            <a:ext cx="383292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533520" y="1371600"/>
            <a:ext cx="7851240" cy="84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33520" y="414396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58320" y="3228480"/>
            <a:ext cx="383292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3832920" cy="17521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583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58320" y="414396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335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58320" y="3228480"/>
            <a:ext cx="383292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33520" y="4143960"/>
            <a:ext cx="7854480" cy="835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360" y="-7200"/>
            <a:ext cx="9162720" cy="1041120"/>
          </a:xfrm>
          <a:custGeom>
            <a:avLst/>
            <a:gdLst/>
            <a:ahLst/>
            <a:rect l="0" t="0" r="r" b="b"/>
            <a:pathLst>
              <a:path w="5773" h="657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4381560" y="-7200"/>
            <a:ext cx="4762080" cy="637920"/>
          </a:xfrm>
          <a:custGeom>
            <a:avLst/>
            <a:gdLst/>
            <a:ahLst/>
            <a:rect l="0" t="0" r="r" b="b"/>
            <a:pathLst>
              <a:path w="3001" h="596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CustomShape 3"/>
          <p:cNvSpPr/>
          <p:nvPr/>
        </p:nvSpPr>
        <p:spPr>
          <a:xfrm rot="21435600">
            <a:off x="-18720" y="201960"/>
            <a:ext cx="9162720" cy="648720"/>
          </a:xfrm>
          <a:custGeom>
            <a:avLst/>
            <a:gdLst/>
            <a:ahLst/>
            <a:rect l="0" t="0" r="r" b="b"/>
            <a:pathLst>
              <a:path w="5773" h="1056">
                <a:moveTo>
                  <a:pt x="0" y="966"/>
                </a:moveTo>
                <a:cubicBezTo>
                  <a:pt x="282" y="738"/>
                  <a:pt x="923" y="275"/>
                  <a:pt x="1608" y="282"/>
                </a:cubicBezTo>
                <a:cubicBezTo>
                  <a:pt x="2293" y="289"/>
                  <a:pt x="3416" y="1055"/>
                  <a:pt x="4110" y="1008"/>
                </a:cubicBezTo>
                <a:cubicBezTo>
                  <a:pt x="4804" y="961"/>
                  <a:pt x="5426" y="210"/>
                  <a:pt x="5772" y="0"/>
                </a:cubicBezTo>
              </a:path>
            </a:pathLst>
          </a:custGeom>
          <a:noFill/>
          <a:ln w="10800">
            <a:solidFill>
              <a:srgbClr val="09b7b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CustomShape 4"/>
          <p:cNvSpPr/>
          <p:nvPr/>
        </p:nvSpPr>
        <p:spPr>
          <a:xfrm rot="21435600">
            <a:off x="-14040" y="275400"/>
            <a:ext cx="9175320" cy="529920"/>
          </a:xfrm>
          <a:custGeom>
            <a:avLst/>
            <a:gdLst/>
            <a:ahLst/>
            <a:rect l="0" t="0" r="r" b="b"/>
            <a:pathLst>
              <a:path w="5767" h="855">
                <a:moveTo>
                  <a:pt x="0" y="732"/>
                </a:moveTo>
                <a:cubicBezTo>
                  <a:pt x="273" y="647"/>
                  <a:pt x="951" y="214"/>
                  <a:pt x="1638" y="228"/>
                </a:cubicBezTo>
                <a:cubicBezTo>
                  <a:pt x="2325" y="242"/>
                  <a:pt x="3434" y="854"/>
                  <a:pt x="4122" y="816"/>
                </a:cubicBezTo>
                <a:cubicBezTo>
                  <a:pt x="4810" y="778"/>
                  <a:pt x="5424" y="170"/>
                  <a:pt x="5766" y="0"/>
                </a:cubicBezTo>
              </a:path>
            </a:pathLst>
          </a:custGeom>
          <a:noFill/>
          <a:ln w="9360">
            <a:solidFill>
              <a:srgbClr val="0f6fc6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533520" y="1371600"/>
            <a:ext cx="7851240" cy="1828440"/>
          </a:xfrm>
          <a:prstGeom prst="rect">
            <a:avLst/>
          </a:prstGeom>
        </p:spPr>
        <p:txBody>
          <a:bodyPr lIns="0" rIns="18360" tIns="0" bIns="0" anchor="b"/>
          <a:p>
            <a:pPr algn="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Clique para editar o título mestre</a:t>
            </a:r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subTitle"/>
          </p:nvPr>
        </p:nvSpPr>
        <p:spPr>
          <a:xfrm>
            <a:off x="533520" y="3228480"/>
            <a:ext cx="7854480" cy="1752120"/>
          </a:xfrm>
          <a:prstGeom prst="rect">
            <a:avLst/>
          </a:prstGeom>
        </p:spPr>
        <p:txBody>
          <a:bodyPr lIns="0" rIns="18360" tIns="45000" bIns="45000"/>
          <a:p>
            <a:pPr algn="r"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Constantia"/>
              </a:rPr>
              <a:t>Clique para editar o estilo do subtítulo mestre</a:t>
            </a:r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rIns="0" tIns="0" bIns="0" anchor="b"/>
          <a:p>
            <a:pPr>
              <a:lnSpc>
                <a:spcPct val="100000"/>
              </a:lnSpc>
            </a:pPr>
            <a:r>
              <a:rPr lang="pt-BR" sz="1200" strike="noStrike">
                <a:solidFill>
                  <a:srgbClr val="d1eaed"/>
                </a:solidFill>
                <a:latin typeface="Constantia"/>
              </a:rPr>
              <a:t>11/09/17</a:t>
            </a:r>
            <a:endParaRPr/>
          </a:p>
        </p:txBody>
      </p:sp>
      <p:sp>
        <p:nvSpPr>
          <p:cNvPr id="7" name="PlaceHolder 8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rIns="0" tIns="0" bIns="0" anchor="b"/>
          <a:p>
            <a:endParaRPr/>
          </a:p>
        </p:txBody>
      </p:sp>
      <p:sp>
        <p:nvSpPr>
          <p:cNvPr id="8" name="PlaceHolder 9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rIns="0" tIns="0" bIns="0" anchor="b"/>
          <a:p>
            <a:pPr algn="r">
              <a:lnSpc>
                <a:spcPct val="100000"/>
              </a:lnSpc>
            </a:pPr>
            <a:fld id="{C42A458F-4E8A-472E-A41A-77F550D1D054}" type="slidenum">
              <a:rPr lang="pt-BR" sz="1200" strike="noStrike">
                <a:solidFill>
                  <a:srgbClr val="d1eaed"/>
                </a:solidFill>
                <a:latin typeface="Constantia"/>
              </a:rPr>
              <a:t>&lt;número&gt;</a:t>
            </a:fld>
            <a:endParaRPr/>
          </a:p>
        </p:txBody>
      </p:sp>
      <p:sp>
        <p:nvSpPr>
          <p:cNvPr id="9" name="PlaceHolder 10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pt-BR" sz="2600">
                <a:latin typeface="Constantia"/>
              </a:rPr>
              <a:t>Clique para editar o formato do texto da estrutura de tópicos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BR" sz="2100">
                <a:latin typeface="Constantia"/>
              </a:rPr>
              <a:t>2.º nível da estrutura de tópicos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BR" sz="2000">
                <a:latin typeface="Constantia"/>
              </a:rPr>
              <a:t>3.º nível da estrutura de tópicos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BR" sz="2000">
                <a:latin typeface="Constantia"/>
              </a:rPr>
              <a:t>4.º nível da estrutura de tópicos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BR" sz="2000">
                <a:latin typeface="Constantia"/>
              </a:rPr>
              <a:t>5.º nível da estrutura de tópicos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BR" sz="2000">
                <a:latin typeface="Constantia"/>
              </a:rPr>
              <a:t>6.º nível da estrutura de tópicos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BR" sz="2000">
                <a:latin typeface="Constantia"/>
              </a:rPr>
              <a:t>7.º nível da estrutura de tópicos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wmf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wmf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wmf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image" Target="../media/image20.wmf"/><Relationship Id="rId5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wmf"/><Relationship Id="rId5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wmf"/><Relationship Id="rId5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wmf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jpeg"/><Relationship Id="rId3" Type="http://schemas.openxmlformats.org/officeDocument/2006/relationships/image" Target="../media/image35.jpeg"/><Relationship Id="rId4" Type="http://schemas.openxmlformats.org/officeDocument/2006/relationships/image" Target="../media/image36.wmf"/><Relationship Id="rId5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image" Target="../media/image38.wmf"/><Relationship Id="rId3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wmf"/><Relationship Id="rId3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image" Target="../media/image42.wmf"/><Relationship Id="rId3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wmf"/><Relationship Id="rId2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jpeg"/><Relationship Id="rId3" Type="http://schemas.openxmlformats.org/officeDocument/2006/relationships/image" Target="../media/image45.wmf"/><Relationship Id="rId4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image" Target="../media/image47.jpeg"/><Relationship Id="rId3" Type="http://schemas.openxmlformats.org/officeDocument/2006/relationships/image" Target="../media/image48.wmf"/><Relationship Id="rId4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9.wmf"/><Relationship Id="rId2" Type="http://schemas.openxmlformats.org/officeDocument/2006/relationships/image" Target="../media/image50.jpeg"/><Relationship Id="rId3" Type="http://schemas.openxmlformats.org/officeDocument/2006/relationships/image" Target="../media/image51.png"/><Relationship Id="rId4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52.wmf"/><Relationship Id="rId2" Type="http://schemas.openxmlformats.org/officeDocument/2006/relationships/image" Target="../media/image53.jpeg"/><Relationship Id="rId3" Type="http://schemas.openxmlformats.org/officeDocument/2006/relationships/image" Target="../media/image54.jpeg"/><Relationship Id="rId4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55.wmf"/><Relationship Id="rId2" Type="http://schemas.openxmlformats.org/officeDocument/2006/relationships/image" Target="../media/image56.jpeg"/><Relationship Id="rId3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7.wmf"/><Relationship Id="rId2" Type="http://schemas.openxmlformats.org/officeDocument/2006/relationships/image" Target="../media/image58.jpe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jpeg"/><Relationship Id="rId6" Type="http://schemas.openxmlformats.org/officeDocument/2006/relationships/slideLayout" Target="../slideLayouts/slideLayout2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62.wmf"/><Relationship Id="rId2" Type="http://schemas.openxmlformats.org/officeDocument/2006/relationships/image" Target="../media/image63.jpeg"/><Relationship Id="rId3" Type="http://schemas.openxmlformats.org/officeDocument/2006/relationships/image" Target="../media/image64.jpeg"/><Relationship Id="rId4" Type="http://schemas.openxmlformats.org/officeDocument/2006/relationships/slideLayout" Target="../slideLayouts/slideLayout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65.wmf"/><Relationship Id="rId2" Type="http://schemas.openxmlformats.org/officeDocument/2006/relationships/image" Target="../media/image66.jpe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69.wmf"/><Relationship Id="rId2" Type="http://schemas.openxmlformats.org/officeDocument/2006/relationships/image" Target="../media/image70.jpeg"/><Relationship Id="rId3" Type="http://schemas.openxmlformats.org/officeDocument/2006/relationships/image" Target="../media/image71.jpeg"/><Relationship Id="rId4" Type="http://schemas.openxmlformats.org/officeDocument/2006/relationships/slideLayout" Target="../slideLayouts/slideLayout2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72.wmf"/><Relationship Id="rId2" Type="http://schemas.openxmlformats.org/officeDocument/2006/relationships/image" Target="../media/image73.jpeg"/><Relationship Id="rId3" Type="http://schemas.openxmlformats.org/officeDocument/2006/relationships/image" Target="../media/image74.jpeg"/><Relationship Id="rId4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wmf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2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75.wmf"/><Relationship Id="rId2" Type="http://schemas.openxmlformats.org/officeDocument/2006/relationships/image" Target="../media/image76.jpeg"/><Relationship Id="rId3" Type="http://schemas.openxmlformats.org/officeDocument/2006/relationships/image" Target="../media/image77.jpeg"/><Relationship Id="rId4" Type="http://schemas.openxmlformats.org/officeDocument/2006/relationships/slideLayout" Target="../slideLayouts/slideLayout2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78.wmf"/><Relationship Id="rId2" Type="http://schemas.openxmlformats.org/officeDocument/2006/relationships/image" Target="../media/image79.jpeg"/><Relationship Id="rId3" Type="http://schemas.openxmlformats.org/officeDocument/2006/relationships/image" Target="../media/image80.jpeg"/><Relationship Id="rId4" Type="http://schemas.openxmlformats.org/officeDocument/2006/relationships/slideLayout" Target="../slideLayouts/slideLayout2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81.wmf"/><Relationship Id="rId2" Type="http://schemas.openxmlformats.org/officeDocument/2006/relationships/image" Target="../media/image82.jpeg"/><Relationship Id="rId3" Type="http://schemas.openxmlformats.org/officeDocument/2006/relationships/image" Target="../media/image83.jpeg"/><Relationship Id="rId4" Type="http://schemas.openxmlformats.org/officeDocument/2006/relationships/slideLayout" Target="../slideLayouts/slideLayout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84.wmf"/><Relationship Id="rId2" Type="http://schemas.openxmlformats.org/officeDocument/2006/relationships/image" Target="../media/image85.jpeg"/><Relationship Id="rId3" Type="http://schemas.openxmlformats.org/officeDocument/2006/relationships/image" Target="../media/image86.jpeg"/><Relationship Id="rId4" Type="http://schemas.openxmlformats.org/officeDocument/2006/relationships/slideLayout" Target="../slideLayouts/slideLayout2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87.wmf"/><Relationship Id="rId2" Type="http://schemas.openxmlformats.org/officeDocument/2006/relationships/image" Target="../media/image88.jpeg"/><Relationship Id="rId3" Type="http://schemas.openxmlformats.org/officeDocument/2006/relationships/image" Target="../media/image89.jpeg"/><Relationship Id="rId4" Type="http://schemas.openxmlformats.org/officeDocument/2006/relationships/slideLayout" Target="../slideLayouts/slideLayout2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90.wmf"/><Relationship Id="rId2" Type="http://schemas.openxmlformats.org/officeDocument/2006/relationships/image" Target="../media/image91.jpeg"/><Relationship Id="rId3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wmf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wmf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wmf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wmf"/><Relationship Id="rId2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wmf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endParaRPr/>
          </a:p>
        </p:txBody>
      </p:sp>
      <p:sp>
        <p:nvSpPr>
          <p:cNvPr id="45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46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47" name="Imagem 3" descr="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491400" y="1917000"/>
            <a:ext cx="7851240" cy="935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COMPARATIVO DOS RESULTADOS DE 2016 X 2017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JANEIRO A AGOSTO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(MESMO PERÍODO)</a:t>
            </a:r>
            <a:endParaRPr/>
          </a:p>
        </p:txBody>
      </p:sp>
      <p:sp>
        <p:nvSpPr>
          <p:cNvPr id="90" name="TextShape 2"/>
          <p:cNvSpPr txBox="1"/>
          <p:nvPr/>
        </p:nvSpPr>
        <p:spPr>
          <a:xfrm>
            <a:off x="533520" y="3228480"/>
            <a:ext cx="7854480" cy="308052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>
              <a:lnSpc>
                <a:spcPct val="100000"/>
              </a:lnSpc>
            </a:pP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466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 PRISÕES/CONDUÇÕES PRA DELEGACIA DE POLÍCIA CIVIL EM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2016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759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 PRISÕES/CONDUÇÕES PRA DELEGACIA DE POLÍCIA CIVIL EM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2017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.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(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62% 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A MAIS QUE EM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2016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)</a:t>
            </a:r>
            <a:endParaRPr/>
          </a:p>
        </p:txBody>
      </p:sp>
      <p:pic>
        <p:nvPicPr>
          <p:cNvPr id="91" name="Imagem 2" descr=""/>
          <p:cNvPicPr/>
          <p:nvPr/>
        </p:nvPicPr>
        <p:blipFill>
          <a:blip r:embed="rId1"/>
          <a:stretch/>
        </p:blipFill>
        <p:spPr>
          <a:xfrm>
            <a:off x="7668360" y="580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611640" y="1340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COMPARATIVO DO ANO TODO DE 2016 </a:t>
            </a:r>
            <a:r>
              <a:rPr b="1" lang="pt-BR" sz="40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000" strike="noStrike">
                <a:solidFill>
                  <a:srgbClr val="50e0ea"/>
                </a:solidFill>
                <a:latin typeface="Calibri"/>
              </a:rPr>
              <a:t>COM O PERÍODO DE </a:t>
            </a:r>
            <a:r>
              <a:rPr b="1" lang="pt-BR" sz="40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000" strike="noStrike">
                <a:solidFill>
                  <a:srgbClr val="50e0ea"/>
                </a:solidFill>
                <a:latin typeface="Calibri"/>
              </a:rPr>
              <a:t>JANEIRO A AGOSTO DE 2017</a:t>
            </a:r>
            <a:endParaRPr/>
          </a:p>
        </p:txBody>
      </p:sp>
      <p:sp>
        <p:nvSpPr>
          <p:cNvPr id="93" name="TextShape 2"/>
          <p:cNvSpPr txBox="1"/>
          <p:nvPr/>
        </p:nvSpPr>
        <p:spPr>
          <a:xfrm>
            <a:off x="533520" y="3228480"/>
            <a:ext cx="7854480" cy="308052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>
              <a:lnSpc>
                <a:spcPct val="100000"/>
              </a:lnSpc>
            </a:pP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685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 PRISÕES/CONDUÇÕES PRA DELEGACIA DE POLÍCIA CIVIL DE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JANEIRO  A  DEZEMBRO 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DE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2016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.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759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 PRISÕES/CONDUÇÕES PRA DELEGACIA DE POLÍCIA CIVIL DE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JANEIRO  A  AGOSTO 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DE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2017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.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(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10% 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A MAIS QUE O ANO TODO DE </a:t>
            </a:r>
            <a:r>
              <a:rPr b="1" lang="pt-BR" sz="2600" strike="noStrike">
                <a:solidFill>
                  <a:srgbClr val="ff0000"/>
                </a:solidFill>
                <a:latin typeface="Arial"/>
              </a:rPr>
              <a:t>2016</a:t>
            </a:r>
            <a:r>
              <a:rPr lang="pt-BR" sz="2600" strike="noStrike">
                <a:solidFill>
                  <a:srgbClr val="ffffff"/>
                </a:solidFill>
                <a:latin typeface="Arial"/>
              </a:rPr>
              <a:t>)</a:t>
            </a:r>
            <a:endParaRPr/>
          </a:p>
        </p:txBody>
      </p:sp>
      <p:pic>
        <p:nvPicPr>
          <p:cNvPr id="94" name="Imagem 2" descr=""/>
          <p:cNvPicPr/>
          <p:nvPr/>
        </p:nvPicPr>
        <p:blipFill>
          <a:blip r:embed="rId1"/>
          <a:stretch/>
        </p:blipFill>
        <p:spPr>
          <a:xfrm>
            <a:off x="7668360" y="580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TRÁFICO E POSSE DE ENTORPECENTES</a:t>
            </a:r>
            <a:endParaRPr/>
          </a:p>
        </p:txBody>
      </p:sp>
      <p:sp>
        <p:nvSpPr>
          <p:cNvPr id="96" name="TextShape 2"/>
          <p:cNvSpPr txBox="1"/>
          <p:nvPr/>
        </p:nvSpPr>
        <p:spPr>
          <a:xfrm>
            <a:off x="179640" y="2493000"/>
            <a:ext cx="447012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97" name="Picture 2" descr=""/>
          <p:cNvPicPr/>
          <p:nvPr/>
        </p:nvPicPr>
        <p:blipFill>
          <a:blip r:embed="rId1"/>
          <a:stretch/>
        </p:blipFill>
        <p:spPr>
          <a:xfrm>
            <a:off x="4808880" y="2493000"/>
            <a:ext cx="4155120" cy="4176000"/>
          </a:xfrm>
          <a:prstGeom prst="rect">
            <a:avLst/>
          </a:prstGeom>
          <a:ln>
            <a:noFill/>
          </a:ln>
        </p:spPr>
      </p:pic>
      <p:pic>
        <p:nvPicPr>
          <p:cNvPr id="98" name="Imagem 3" descr=""/>
          <p:cNvPicPr/>
          <p:nvPr/>
        </p:nvPicPr>
        <p:blipFill>
          <a:blip r:embed="rId2"/>
          <a:stretch/>
        </p:blipFill>
        <p:spPr>
          <a:xfrm>
            <a:off x="179640" y="2516040"/>
            <a:ext cx="4464000" cy="4152960"/>
          </a:xfrm>
          <a:prstGeom prst="rect">
            <a:avLst/>
          </a:prstGeom>
          <a:ln>
            <a:noFill/>
          </a:ln>
        </p:spPr>
      </p:pic>
      <p:pic>
        <p:nvPicPr>
          <p:cNvPr id="99" name="Imagem 4" descr=""/>
          <p:cNvPicPr/>
          <p:nvPr/>
        </p:nvPicPr>
        <p:blipFill>
          <a:blip r:embed="rId3"/>
          <a:stretch/>
        </p:blipFill>
        <p:spPr>
          <a:xfrm>
            <a:off x="4827960" y="2493000"/>
            <a:ext cx="4136040" cy="4176000"/>
          </a:xfrm>
          <a:prstGeom prst="rect">
            <a:avLst/>
          </a:prstGeom>
          <a:ln>
            <a:noFill/>
          </a:ln>
        </p:spPr>
      </p:pic>
      <p:pic>
        <p:nvPicPr>
          <p:cNvPr id="100" name="Imagem 2" descr=""/>
          <p:cNvPicPr/>
          <p:nvPr/>
        </p:nvPicPr>
        <p:blipFill>
          <a:blip r:embed="rId4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TRÁFICO E POSSE DE ENTORPECENTES</a:t>
            </a:r>
            <a:endParaRPr/>
          </a:p>
        </p:txBody>
      </p:sp>
      <p:sp>
        <p:nvSpPr>
          <p:cNvPr id="102" name="TextShape 2"/>
          <p:cNvSpPr txBox="1"/>
          <p:nvPr/>
        </p:nvSpPr>
        <p:spPr>
          <a:xfrm>
            <a:off x="179640" y="2493000"/>
            <a:ext cx="447012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03" name="Picture 2" descr=""/>
          <p:cNvPicPr/>
          <p:nvPr/>
        </p:nvPicPr>
        <p:blipFill>
          <a:blip r:embed="rId1"/>
          <a:stretch/>
        </p:blipFill>
        <p:spPr>
          <a:xfrm>
            <a:off x="4808880" y="2493000"/>
            <a:ext cx="4155120" cy="4176000"/>
          </a:xfrm>
          <a:prstGeom prst="rect">
            <a:avLst/>
          </a:prstGeom>
          <a:ln>
            <a:noFill/>
          </a:ln>
        </p:spPr>
      </p:pic>
      <p:pic>
        <p:nvPicPr>
          <p:cNvPr id="104" name="Imagem 5" descr=""/>
          <p:cNvPicPr/>
          <p:nvPr/>
        </p:nvPicPr>
        <p:blipFill>
          <a:blip r:embed="rId2"/>
          <a:stretch/>
        </p:blipFill>
        <p:spPr>
          <a:xfrm>
            <a:off x="179640" y="2349000"/>
            <a:ext cx="4536000" cy="4320000"/>
          </a:xfrm>
          <a:prstGeom prst="rect">
            <a:avLst/>
          </a:prstGeom>
          <a:ln>
            <a:noFill/>
          </a:ln>
        </p:spPr>
      </p:pic>
      <p:pic>
        <p:nvPicPr>
          <p:cNvPr id="105" name="Imagem 6" descr=""/>
          <p:cNvPicPr/>
          <p:nvPr/>
        </p:nvPicPr>
        <p:blipFill>
          <a:blip r:embed="rId3"/>
          <a:stretch/>
        </p:blipFill>
        <p:spPr>
          <a:xfrm>
            <a:off x="4808880" y="2363760"/>
            <a:ext cx="4155120" cy="4305240"/>
          </a:xfrm>
          <a:prstGeom prst="rect">
            <a:avLst/>
          </a:prstGeom>
          <a:ln>
            <a:noFill/>
          </a:ln>
        </p:spPr>
      </p:pic>
      <p:pic>
        <p:nvPicPr>
          <p:cNvPr id="106" name="Imagem 2" descr=""/>
          <p:cNvPicPr/>
          <p:nvPr/>
        </p:nvPicPr>
        <p:blipFill>
          <a:blip r:embed="rId4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APREENSÃO DE 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ARMA DE FOGO</a:t>
            </a:r>
            <a:endParaRPr/>
          </a:p>
        </p:txBody>
      </p:sp>
      <p:sp>
        <p:nvSpPr>
          <p:cNvPr id="108" name="TextShape 2"/>
          <p:cNvSpPr txBox="1"/>
          <p:nvPr/>
        </p:nvSpPr>
        <p:spPr>
          <a:xfrm>
            <a:off x="179640" y="2493000"/>
            <a:ext cx="381600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09" name="Picture 2" descr=""/>
          <p:cNvPicPr/>
          <p:nvPr/>
        </p:nvPicPr>
        <p:blipFill>
          <a:blip r:embed="rId1"/>
          <a:stretch/>
        </p:blipFill>
        <p:spPr>
          <a:xfrm>
            <a:off x="4808880" y="2493000"/>
            <a:ext cx="4155120" cy="4176000"/>
          </a:xfrm>
          <a:prstGeom prst="rect">
            <a:avLst/>
          </a:prstGeom>
          <a:ln>
            <a:noFill/>
          </a:ln>
        </p:spPr>
      </p:pic>
      <p:pic>
        <p:nvPicPr>
          <p:cNvPr id="110" name="Imagem 5" descr=""/>
          <p:cNvPicPr/>
          <p:nvPr/>
        </p:nvPicPr>
        <p:blipFill>
          <a:blip r:embed="rId2"/>
          <a:stretch/>
        </p:blipFill>
        <p:spPr>
          <a:xfrm>
            <a:off x="179640" y="2493000"/>
            <a:ext cx="3816000" cy="4176000"/>
          </a:xfrm>
          <a:prstGeom prst="rect">
            <a:avLst/>
          </a:prstGeom>
          <a:ln>
            <a:noFill/>
          </a:ln>
        </p:spPr>
      </p:pic>
      <p:pic>
        <p:nvPicPr>
          <p:cNvPr id="111" name="Imagem 10" descr=""/>
          <p:cNvPicPr/>
          <p:nvPr/>
        </p:nvPicPr>
        <p:blipFill>
          <a:blip r:embed="rId3"/>
          <a:stretch/>
        </p:blipFill>
        <p:spPr>
          <a:xfrm>
            <a:off x="4068000" y="2493000"/>
            <a:ext cx="4896360" cy="4176000"/>
          </a:xfrm>
          <a:prstGeom prst="rect">
            <a:avLst/>
          </a:prstGeom>
          <a:ln>
            <a:noFill/>
          </a:ln>
        </p:spPr>
      </p:pic>
      <p:pic>
        <p:nvPicPr>
          <p:cNvPr id="112" name="Imagem 2" descr=""/>
          <p:cNvPicPr/>
          <p:nvPr/>
        </p:nvPicPr>
        <p:blipFill>
          <a:blip r:embed="rId4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APREENSÃO DE 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ARMA DE FOGO</a:t>
            </a:r>
            <a:endParaRPr/>
          </a:p>
        </p:txBody>
      </p:sp>
      <p:sp>
        <p:nvSpPr>
          <p:cNvPr id="114" name="TextShape 2"/>
          <p:cNvSpPr txBox="1"/>
          <p:nvPr/>
        </p:nvSpPr>
        <p:spPr>
          <a:xfrm>
            <a:off x="179640" y="2493000"/>
            <a:ext cx="381600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4808880" y="2493000"/>
            <a:ext cx="4155120" cy="4176000"/>
          </a:xfrm>
          <a:prstGeom prst="rect">
            <a:avLst/>
          </a:prstGeom>
          <a:ln>
            <a:noFill/>
          </a:ln>
        </p:spPr>
      </p:pic>
      <p:pic>
        <p:nvPicPr>
          <p:cNvPr id="116" name="Imagem 2" descr=""/>
          <p:cNvPicPr/>
          <p:nvPr/>
        </p:nvPicPr>
        <p:blipFill>
          <a:blip r:embed="rId2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17" name="Imagem 3" descr=""/>
          <p:cNvPicPr/>
          <p:nvPr/>
        </p:nvPicPr>
        <p:blipFill>
          <a:blip r:embed="rId3"/>
          <a:stretch/>
        </p:blipFill>
        <p:spPr>
          <a:xfrm>
            <a:off x="179640" y="2493000"/>
            <a:ext cx="4248000" cy="4165920"/>
          </a:xfrm>
          <a:prstGeom prst="rect">
            <a:avLst/>
          </a:prstGeom>
          <a:ln>
            <a:noFill/>
          </a:ln>
        </p:spPr>
      </p:pic>
      <p:pic>
        <p:nvPicPr>
          <p:cNvPr id="118" name="Imagem 6" descr=""/>
          <p:cNvPicPr/>
          <p:nvPr/>
        </p:nvPicPr>
        <p:blipFill>
          <a:blip r:embed="rId4"/>
          <a:stretch/>
        </p:blipFill>
        <p:spPr>
          <a:xfrm>
            <a:off x="4572000" y="2493000"/>
            <a:ext cx="4392000" cy="4196520"/>
          </a:xfrm>
          <a:prstGeom prst="rect">
            <a:avLst/>
          </a:prstGeom>
          <a:ln>
            <a:noFill/>
          </a:ln>
        </p:spPr>
      </p:pic>
    </p:spTree>
  </p:cSld>
  <p:transition spd="slow">
    <p:push dir="d"/>
  </p:transition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33520" y="764640"/>
            <a:ext cx="7851240" cy="1151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RECUPERAÇÃO DE VEÍCULO</a:t>
            </a:r>
            <a:endParaRPr/>
          </a:p>
        </p:txBody>
      </p:sp>
      <p:sp>
        <p:nvSpPr>
          <p:cNvPr id="120" name="TextShape 2"/>
          <p:cNvSpPr txBox="1"/>
          <p:nvPr/>
        </p:nvSpPr>
        <p:spPr>
          <a:xfrm>
            <a:off x="179640" y="2493000"/>
            <a:ext cx="447012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21" name="Picture 2" descr=""/>
          <p:cNvPicPr/>
          <p:nvPr/>
        </p:nvPicPr>
        <p:blipFill>
          <a:blip r:embed="rId1"/>
          <a:stretch/>
        </p:blipFill>
        <p:spPr>
          <a:xfrm>
            <a:off x="4808880" y="2493000"/>
            <a:ext cx="4155120" cy="4176000"/>
          </a:xfrm>
          <a:prstGeom prst="rect">
            <a:avLst/>
          </a:prstGeom>
          <a:ln>
            <a:noFill/>
          </a:ln>
        </p:spPr>
      </p:pic>
      <p:pic>
        <p:nvPicPr>
          <p:cNvPr id="122" name="Imagem 5" descr=""/>
          <p:cNvPicPr/>
          <p:nvPr/>
        </p:nvPicPr>
        <p:blipFill>
          <a:blip r:embed="rId2"/>
          <a:stretch/>
        </p:blipFill>
        <p:spPr>
          <a:xfrm>
            <a:off x="179640" y="2493000"/>
            <a:ext cx="4392000" cy="4176000"/>
          </a:xfrm>
          <a:prstGeom prst="rect">
            <a:avLst/>
          </a:prstGeom>
          <a:ln>
            <a:noFill/>
          </a:ln>
        </p:spPr>
      </p:pic>
      <p:pic>
        <p:nvPicPr>
          <p:cNvPr id="123" name="Imagem 6" descr=""/>
          <p:cNvPicPr/>
          <p:nvPr/>
        </p:nvPicPr>
        <p:blipFill>
          <a:blip r:embed="rId3"/>
          <a:stretch/>
        </p:blipFill>
        <p:spPr>
          <a:xfrm>
            <a:off x="4716000" y="2493000"/>
            <a:ext cx="4248000" cy="4176000"/>
          </a:xfrm>
          <a:prstGeom prst="rect">
            <a:avLst/>
          </a:prstGeom>
          <a:ln>
            <a:noFill/>
          </a:ln>
        </p:spPr>
      </p:pic>
      <p:pic>
        <p:nvPicPr>
          <p:cNvPr id="124" name="Imagem 2" descr=""/>
          <p:cNvPicPr/>
          <p:nvPr/>
        </p:nvPicPr>
        <p:blipFill>
          <a:blip r:embed="rId4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33520" y="764640"/>
            <a:ext cx="7851240" cy="1151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ROUBO E FURTO</a:t>
            </a:r>
            <a:endParaRPr/>
          </a:p>
        </p:txBody>
      </p:sp>
      <p:sp>
        <p:nvSpPr>
          <p:cNvPr id="126" name="TextShape 2"/>
          <p:cNvSpPr txBox="1"/>
          <p:nvPr/>
        </p:nvSpPr>
        <p:spPr>
          <a:xfrm>
            <a:off x="179640" y="2493000"/>
            <a:ext cx="871272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27" name="Imagem 5" descr=""/>
          <p:cNvPicPr/>
          <p:nvPr/>
        </p:nvPicPr>
        <p:blipFill>
          <a:blip r:embed="rId1"/>
          <a:stretch/>
        </p:blipFill>
        <p:spPr>
          <a:xfrm>
            <a:off x="179640" y="2305080"/>
            <a:ext cx="8712720" cy="4364640"/>
          </a:xfrm>
          <a:prstGeom prst="rect">
            <a:avLst/>
          </a:prstGeom>
          <a:ln>
            <a:noFill/>
          </a:ln>
        </p:spPr>
      </p:pic>
      <p:pic>
        <p:nvPicPr>
          <p:cNvPr id="128" name="Imagem 2" descr=""/>
          <p:cNvPicPr/>
          <p:nvPr/>
        </p:nvPicPr>
        <p:blipFill>
          <a:blip r:embed="rId2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627480" y="620640"/>
            <a:ext cx="7851240" cy="1151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ROUBO E FURTO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179640" y="2493000"/>
            <a:ext cx="4104000" cy="4176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31" name="Imagem 3" descr=""/>
          <p:cNvPicPr/>
          <p:nvPr/>
        </p:nvPicPr>
        <p:blipFill>
          <a:blip r:embed="rId1"/>
          <a:stretch/>
        </p:blipFill>
        <p:spPr>
          <a:xfrm>
            <a:off x="216720" y="2133000"/>
            <a:ext cx="8673120" cy="4609080"/>
          </a:xfrm>
          <a:prstGeom prst="rect">
            <a:avLst/>
          </a:prstGeom>
          <a:ln>
            <a:noFill/>
          </a:ln>
        </p:spPr>
      </p:pic>
      <p:pic>
        <p:nvPicPr>
          <p:cNvPr id="132" name="Imagem 2" descr=""/>
          <p:cNvPicPr/>
          <p:nvPr/>
        </p:nvPicPr>
        <p:blipFill>
          <a:blip r:embed="rId2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533520" y="764640"/>
            <a:ext cx="7851240" cy="1223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OPERAÇÃO INTEGRADA</a:t>
            </a:r>
            <a:endParaRPr/>
          </a:p>
        </p:txBody>
      </p:sp>
      <p:sp>
        <p:nvSpPr>
          <p:cNvPr id="134" name="TextShape 2"/>
          <p:cNvSpPr txBox="1"/>
          <p:nvPr/>
        </p:nvSpPr>
        <p:spPr>
          <a:xfrm>
            <a:off x="827640" y="2277000"/>
            <a:ext cx="7092000" cy="432828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35" name="Imagem 4" descr=""/>
          <p:cNvPicPr/>
          <p:nvPr/>
        </p:nvPicPr>
        <p:blipFill>
          <a:blip r:embed="rId1"/>
          <a:stretch/>
        </p:blipFill>
        <p:spPr>
          <a:xfrm>
            <a:off x="467640" y="2277000"/>
            <a:ext cx="8136720" cy="4328280"/>
          </a:xfrm>
          <a:prstGeom prst="rect">
            <a:avLst/>
          </a:prstGeom>
          <a:ln>
            <a:noFill/>
          </a:ln>
        </p:spPr>
      </p:pic>
      <p:pic>
        <p:nvPicPr>
          <p:cNvPr id="136" name="Imagem 2" descr=""/>
          <p:cNvPicPr/>
          <p:nvPr/>
        </p:nvPicPr>
        <p:blipFill>
          <a:blip r:embed="rId2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blinds dir="vert"/>
  </p:transition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533520" y="980640"/>
            <a:ext cx="7851240" cy="2376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Secretaria de Gestão e Incolumidade Pública- SGS GUARDA MUNICIPAL</a:t>
            </a:r>
            <a:endParaRPr/>
          </a:p>
        </p:txBody>
      </p:sp>
      <p:sp>
        <p:nvSpPr>
          <p:cNvPr id="49" name="TextShape 2"/>
          <p:cNvSpPr txBox="1"/>
          <p:nvPr/>
        </p:nvSpPr>
        <p:spPr>
          <a:xfrm>
            <a:off x="533520" y="3789000"/>
            <a:ext cx="7854480" cy="2304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Constantia"/>
              </a:rPr>
              <a:t>RELATÓRIO DE OCORRÊNCIAS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pt-BR" sz="6000" strike="noStrike">
                <a:solidFill>
                  <a:srgbClr val="ffffff"/>
                </a:solidFill>
                <a:latin typeface="Constantia"/>
              </a:rPr>
              <a:t>2017</a:t>
            </a:r>
            <a:endParaRPr/>
          </a:p>
        </p:txBody>
      </p:sp>
      <p:pic>
        <p:nvPicPr>
          <p:cNvPr id="50" name="Imagem 2" descr=""/>
          <p:cNvPicPr/>
          <p:nvPr/>
        </p:nvPicPr>
        <p:blipFill>
          <a:blip r:embed="rId1"/>
          <a:stretch/>
        </p:blipFill>
        <p:spPr>
          <a:xfrm>
            <a:off x="179640" y="332640"/>
            <a:ext cx="1251720" cy="833400"/>
          </a:xfrm>
          <a:prstGeom prst="rect">
            <a:avLst/>
          </a:prstGeom>
          <a:ln>
            <a:noFill/>
          </a:ln>
        </p:spPr>
      </p:pic>
    </p:spTree>
  </p:cSld>
  <p:transition spd="slow">
    <p:push dir="d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251640" y="548640"/>
            <a:ext cx="8712720" cy="1656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POLÍCIA CIVIL</a:t>
            </a:r>
            <a:endParaRPr/>
          </a:p>
        </p:txBody>
      </p:sp>
      <p:sp>
        <p:nvSpPr>
          <p:cNvPr id="138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39" name="Imagem 3" descr=""/>
          <p:cNvPicPr/>
          <p:nvPr/>
        </p:nvPicPr>
        <p:blipFill>
          <a:blip r:embed="rId1"/>
          <a:stretch/>
        </p:blipFill>
        <p:spPr>
          <a:xfrm>
            <a:off x="107640" y="2781000"/>
            <a:ext cx="3600000" cy="3960000"/>
          </a:xfrm>
          <a:prstGeom prst="rect">
            <a:avLst/>
          </a:prstGeom>
          <a:ln>
            <a:noFill/>
          </a:ln>
        </p:spPr>
      </p:pic>
      <p:pic>
        <p:nvPicPr>
          <p:cNvPr id="140" name="Imagem 6" descr=""/>
          <p:cNvPicPr/>
          <p:nvPr/>
        </p:nvPicPr>
        <p:blipFill>
          <a:blip r:embed="rId2"/>
          <a:stretch/>
        </p:blipFill>
        <p:spPr>
          <a:xfrm>
            <a:off x="3852000" y="2781000"/>
            <a:ext cx="5112360" cy="3960000"/>
          </a:xfrm>
          <a:prstGeom prst="rect">
            <a:avLst/>
          </a:prstGeom>
          <a:ln>
            <a:noFill/>
          </a:ln>
        </p:spPr>
      </p:pic>
      <p:pic>
        <p:nvPicPr>
          <p:cNvPr id="141" name="Imagem 2" descr=""/>
          <p:cNvPicPr/>
          <p:nvPr/>
        </p:nvPicPr>
        <p:blipFill>
          <a:blip r:embed="rId3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POLÍCIA CIVIL</a:t>
            </a:r>
            <a:endParaRPr/>
          </a:p>
        </p:txBody>
      </p:sp>
      <p:sp>
        <p:nvSpPr>
          <p:cNvPr id="143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44" name="Imagem 8" descr=""/>
          <p:cNvPicPr/>
          <p:nvPr/>
        </p:nvPicPr>
        <p:blipFill>
          <a:blip r:embed="rId1"/>
          <a:stretch/>
        </p:blipFill>
        <p:spPr>
          <a:xfrm>
            <a:off x="107640" y="2782800"/>
            <a:ext cx="4536000" cy="3958200"/>
          </a:xfrm>
          <a:prstGeom prst="rect">
            <a:avLst/>
          </a:prstGeom>
          <a:ln>
            <a:noFill/>
          </a:ln>
        </p:spPr>
      </p:pic>
      <p:pic>
        <p:nvPicPr>
          <p:cNvPr id="145" name="Imagem 9" descr=""/>
          <p:cNvPicPr/>
          <p:nvPr/>
        </p:nvPicPr>
        <p:blipFill>
          <a:blip r:embed="rId2"/>
          <a:stretch/>
        </p:blipFill>
        <p:spPr>
          <a:xfrm>
            <a:off x="4788000" y="2782800"/>
            <a:ext cx="4176000" cy="3958200"/>
          </a:xfrm>
          <a:prstGeom prst="rect">
            <a:avLst/>
          </a:prstGeom>
          <a:ln>
            <a:noFill/>
          </a:ln>
        </p:spPr>
      </p:pic>
      <p:pic>
        <p:nvPicPr>
          <p:cNvPr id="146" name="Imagem 2" descr=""/>
          <p:cNvPicPr/>
          <p:nvPr/>
        </p:nvPicPr>
        <p:blipFill>
          <a:blip r:embed="rId3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</p:spTree>
  </p:cSld>
  <p:transition spd="slow">
    <p:push dir="d"/>
  </p:transition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533520" y="764640"/>
            <a:ext cx="7851240" cy="1223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OPERAÇÃO INTEGRADA</a:t>
            </a:r>
            <a:endParaRPr/>
          </a:p>
        </p:txBody>
      </p:sp>
      <p:sp>
        <p:nvSpPr>
          <p:cNvPr id="148" name="TextShape 2"/>
          <p:cNvSpPr txBox="1"/>
          <p:nvPr/>
        </p:nvSpPr>
        <p:spPr>
          <a:xfrm>
            <a:off x="827640" y="2277000"/>
            <a:ext cx="7092000" cy="432828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49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50" name="Imagem 6" descr=""/>
          <p:cNvPicPr/>
          <p:nvPr/>
        </p:nvPicPr>
        <p:blipFill>
          <a:blip r:embed="rId2"/>
          <a:stretch/>
        </p:blipFill>
        <p:spPr>
          <a:xfrm>
            <a:off x="467640" y="2205000"/>
            <a:ext cx="8280720" cy="4464000"/>
          </a:xfrm>
          <a:prstGeom prst="rect">
            <a:avLst/>
          </a:prstGeom>
          <a:ln>
            <a:noFill/>
          </a:ln>
        </p:spPr>
      </p:pic>
      <p:pic>
        <p:nvPicPr>
          <p:cNvPr id="151" name="Imagem 8" descr=""/>
          <p:cNvPicPr/>
          <p:nvPr/>
        </p:nvPicPr>
        <p:blipFill>
          <a:blip r:embed="rId3"/>
          <a:stretch/>
        </p:blipFill>
        <p:spPr>
          <a:xfrm>
            <a:off x="467640" y="2205000"/>
            <a:ext cx="4356720" cy="44640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POLÍCIA MILITAR</a:t>
            </a:r>
            <a:endParaRPr/>
          </a:p>
        </p:txBody>
      </p:sp>
      <p:sp>
        <p:nvSpPr>
          <p:cNvPr id="153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54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55" name="Imagem 3" descr=""/>
          <p:cNvPicPr/>
          <p:nvPr/>
        </p:nvPicPr>
        <p:blipFill>
          <a:blip r:embed="rId2"/>
          <a:stretch/>
        </p:blipFill>
        <p:spPr>
          <a:xfrm>
            <a:off x="179640" y="2493000"/>
            <a:ext cx="4536000" cy="4248000"/>
          </a:xfrm>
          <a:prstGeom prst="rect">
            <a:avLst/>
          </a:prstGeom>
          <a:ln>
            <a:noFill/>
          </a:ln>
        </p:spPr>
      </p:pic>
      <p:pic>
        <p:nvPicPr>
          <p:cNvPr id="156" name="Imagem 4" descr=""/>
          <p:cNvPicPr/>
          <p:nvPr/>
        </p:nvPicPr>
        <p:blipFill>
          <a:blip r:embed="rId3"/>
          <a:stretch/>
        </p:blipFill>
        <p:spPr>
          <a:xfrm>
            <a:off x="4788000" y="2510640"/>
            <a:ext cx="4248000" cy="423036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POLÍCIA MILITAR</a:t>
            </a:r>
            <a:endParaRPr/>
          </a:p>
        </p:txBody>
      </p:sp>
      <p:sp>
        <p:nvSpPr>
          <p:cNvPr id="158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59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60" name="Imagem 5" descr=""/>
          <p:cNvPicPr/>
          <p:nvPr/>
        </p:nvPicPr>
        <p:blipFill>
          <a:blip r:embed="rId2"/>
          <a:stretch/>
        </p:blipFill>
        <p:spPr>
          <a:xfrm>
            <a:off x="179640" y="2421000"/>
            <a:ext cx="8784720" cy="43380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533520" y="764640"/>
            <a:ext cx="7851240" cy="1223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OPERAÇÃO INTEGRADA</a:t>
            </a:r>
            <a:endParaRPr/>
          </a:p>
        </p:txBody>
      </p:sp>
      <p:sp>
        <p:nvSpPr>
          <p:cNvPr id="162" name="TextShape 2"/>
          <p:cNvSpPr txBox="1"/>
          <p:nvPr/>
        </p:nvSpPr>
        <p:spPr>
          <a:xfrm>
            <a:off x="827640" y="2277000"/>
            <a:ext cx="7092000" cy="432828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63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64" name="Imagem 6" descr=""/>
          <p:cNvPicPr/>
          <p:nvPr/>
        </p:nvPicPr>
        <p:blipFill>
          <a:blip r:embed="rId2"/>
          <a:stretch/>
        </p:blipFill>
        <p:spPr>
          <a:xfrm>
            <a:off x="467640" y="2205000"/>
            <a:ext cx="8280720" cy="4464000"/>
          </a:xfrm>
          <a:prstGeom prst="rect">
            <a:avLst/>
          </a:prstGeom>
          <a:ln>
            <a:noFill/>
          </a:ln>
        </p:spPr>
      </p:pic>
      <p:pic>
        <p:nvPicPr>
          <p:cNvPr id="165" name="Imagem 8" descr=""/>
          <p:cNvPicPr/>
          <p:nvPr/>
        </p:nvPicPr>
        <p:blipFill>
          <a:blip r:embed="rId3"/>
          <a:stretch/>
        </p:blipFill>
        <p:spPr>
          <a:xfrm>
            <a:off x="467640" y="2205000"/>
            <a:ext cx="4356720" cy="4464000"/>
          </a:xfrm>
          <a:prstGeom prst="rect">
            <a:avLst/>
          </a:prstGeom>
          <a:ln>
            <a:noFill/>
          </a:ln>
        </p:spPr>
      </p:pic>
      <p:sp>
        <p:nvSpPr>
          <p:cNvPr id="166" name="CustomShape 3"/>
          <p:cNvSpPr/>
          <p:nvPr/>
        </p:nvSpPr>
        <p:spPr>
          <a:xfrm>
            <a:off x="611640" y="2421000"/>
            <a:ext cx="3852000" cy="403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67" name="Imagem 5" descr=""/>
          <p:cNvPicPr/>
          <p:nvPr/>
        </p:nvPicPr>
        <p:blipFill>
          <a:blip r:embed="rId4"/>
          <a:stretch/>
        </p:blipFill>
        <p:spPr>
          <a:xfrm>
            <a:off x="-396720" y="2205000"/>
            <a:ext cx="6120360" cy="4464000"/>
          </a:xfrm>
          <a:prstGeom prst="rect">
            <a:avLst/>
          </a:prstGeom>
          <a:ln>
            <a:noFill/>
          </a:ln>
        </p:spPr>
      </p:pic>
      <p:pic>
        <p:nvPicPr>
          <p:cNvPr id="168" name="Imagem 3" descr=""/>
          <p:cNvPicPr/>
          <p:nvPr/>
        </p:nvPicPr>
        <p:blipFill>
          <a:blip r:embed="rId5"/>
          <a:stretch/>
        </p:blipFill>
        <p:spPr>
          <a:xfrm>
            <a:off x="323640" y="2205000"/>
            <a:ext cx="4284000" cy="4464000"/>
          </a:xfrm>
          <a:prstGeom prst="rect">
            <a:avLst/>
          </a:prstGeom>
          <a:ln>
            <a:noFill/>
          </a:ln>
        </p:spPr>
      </p:pic>
    </p:spTree>
  </p:cSld>
  <p:transition spd="slow">
    <p:wipe dir="r"/>
  </p:transition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POLÍCIA RODOVIÁRIA FEDERAL</a:t>
            </a:r>
            <a:endParaRPr/>
          </a:p>
        </p:txBody>
      </p:sp>
      <p:sp>
        <p:nvSpPr>
          <p:cNvPr id="170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71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72" name="Imagem 3" descr=""/>
          <p:cNvPicPr/>
          <p:nvPr/>
        </p:nvPicPr>
        <p:blipFill>
          <a:blip r:embed="rId2"/>
          <a:stretch/>
        </p:blipFill>
        <p:spPr>
          <a:xfrm>
            <a:off x="90360" y="2813040"/>
            <a:ext cx="4553280" cy="4000320"/>
          </a:xfrm>
          <a:prstGeom prst="rect">
            <a:avLst/>
          </a:prstGeom>
          <a:ln>
            <a:noFill/>
          </a:ln>
        </p:spPr>
      </p:pic>
      <p:pic>
        <p:nvPicPr>
          <p:cNvPr id="173" name="Imagem 4" descr=""/>
          <p:cNvPicPr/>
          <p:nvPr/>
        </p:nvPicPr>
        <p:blipFill>
          <a:blip r:embed="rId3"/>
          <a:stretch/>
        </p:blipFill>
        <p:spPr>
          <a:xfrm>
            <a:off x="4716000" y="2813040"/>
            <a:ext cx="4248000" cy="400032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533520" y="764640"/>
            <a:ext cx="7851240" cy="1223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OPERAÇÃO INTEGRADA</a:t>
            </a:r>
            <a:endParaRPr/>
          </a:p>
        </p:txBody>
      </p:sp>
      <p:sp>
        <p:nvSpPr>
          <p:cNvPr id="175" name="TextShape 2"/>
          <p:cNvSpPr txBox="1"/>
          <p:nvPr/>
        </p:nvSpPr>
        <p:spPr>
          <a:xfrm>
            <a:off x="827640" y="2277000"/>
            <a:ext cx="7092000" cy="432828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76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77" name="Imagem 6" descr=""/>
          <p:cNvPicPr/>
          <p:nvPr/>
        </p:nvPicPr>
        <p:blipFill>
          <a:blip r:embed="rId2"/>
          <a:stretch/>
        </p:blipFill>
        <p:spPr>
          <a:xfrm>
            <a:off x="467640" y="2205000"/>
            <a:ext cx="8280720" cy="4464000"/>
          </a:xfrm>
          <a:prstGeom prst="rect">
            <a:avLst/>
          </a:prstGeom>
          <a:ln>
            <a:noFill/>
          </a:ln>
        </p:spPr>
      </p:pic>
      <p:pic>
        <p:nvPicPr>
          <p:cNvPr id="178" name="Imagem 8" descr=""/>
          <p:cNvPicPr/>
          <p:nvPr/>
        </p:nvPicPr>
        <p:blipFill>
          <a:blip r:embed="rId3"/>
          <a:stretch/>
        </p:blipFill>
        <p:spPr>
          <a:xfrm>
            <a:off x="467640" y="2205000"/>
            <a:ext cx="4356720" cy="4464000"/>
          </a:xfrm>
          <a:prstGeom prst="rect">
            <a:avLst/>
          </a:prstGeom>
          <a:ln>
            <a:noFill/>
          </a:ln>
        </p:spPr>
      </p:pic>
      <p:sp>
        <p:nvSpPr>
          <p:cNvPr id="179" name="CustomShape 3"/>
          <p:cNvSpPr/>
          <p:nvPr/>
        </p:nvSpPr>
        <p:spPr>
          <a:xfrm>
            <a:off x="611640" y="2421000"/>
            <a:ext cx="3852000" cy="4032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0" name="Imagem 5" descr=""/>
          <p:cNvPicPr/>
          <p:nvPr/>
        </p:nvPicPr>
        <p:blipFill>
          <a:blip r:embed="rId4"/>
          <a:stretch/>
        </p:blipFill>
        <p:spPr>
          <a:xfrm>
            <a:off x="-396720" y="2205000"/>
            <a:ext cx="6120360" cy="44640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AGENTE DE TRÂNSITO</a:t>
            </a:r>
            <a:endParaRPr/>
          </a:p>
        </p:txBody>
      </p:sp>
      <p:sp>
        <p:nvSpPr>
          <p:cNvPr id="182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83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84" name="Imagem 4" descr=""/>
          <p:cNvPicPr/>
          <p:nvPr/>
        </p:nvPicPr>
        <p:blipFill>
          <a:blip r:embed="rId2"/>
          <a:stretch/>
        </p:blipFill>
        <p:spPr>
          <a:xfrm>
            <a:off x="5220000" y="2266200"/>
            <a:ext cx="3744000" cy="4512240"/>
          </a:xfrm>
          <a:prstGeom prst="rect">
            <a:avLst/>
          </a:prstGeom>
          <a:ln>
            <a:noFill/>
          </a:ln>
        </p:spPr>
      </p:pic>
      <p:pic>
        <p:nvPicPr>
          <p:cNvPr id="185" name="Imagem 6" descr=""/>
          <p:cNvPicPr/>
          <p:nvPr/>
        </p:nvPicPr>
        <p:blipFill>
          <a:blip r:embed="rId3"/>
          <a:stretch/>
        </p:blipFill>
        <p:spPr>
          <a:xfrm>
            <a:off x="107640" y="2266200"/>
            <a:ext cx="5040360" cy="451224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VISITA TÉCNICA A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DE CURITIBA/PR</a:t>
            </a:r>
            <a:endParaRPr/>
          </a:p>
        </p:txBody>
      </p:sp>
      <p:sp>
        <p:nvSpPr>
          <p:cNvPr id="187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88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89" name="Imagem 3" descr=""/>
          <p:cNvPicPr/>
          <p:nvPr/>
        </p:nvPicPr>
        <p:blipFill>
          <a:blip r:embed="rId2"/>
          <a:stretch/>
        </p:blipFill>
        <p:spPr>
          <a:xfrm>
            <a:off x="0" y="2497320"/>
            <a:ext cx="4571640" cy="4243680"/>
          </a:xfrm>
          <a:prstGeom prst="rect">
            <a:avLst/>
          </a:prstGeom>
          <a:ln>
            <a:noFill/>
          </a:ln>
        </p:spPr>
      </p:pic>
      <p:pic>
        <p:nvPicPr>
          <p:cNvPr id="190" name="Imagem 4" descr=""/>
          <p:cNvPicPr/>
          <p:nvPr/>
        </p:nvPicPr>
        <p:blipFill>
          <a:blip r:embed="rId3"/>
          <a:stretch/>
        </p:blipFill>
        <p:spPr>
          <a:xfrm>
            <a:off x="4716000" y="2468160"/>
            <a:ext cx="4320000" cy="427284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Shape 1"/>
          <p:cNvSpPr txBox="1"/>
          <p:nvPr/>
        </p:nvSpPr>
        <p:spPr>
          <a:xfrm>
            <a:off x="-396720" y="873720"/>
            <a:ext cx="7747200" cy="585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GUARDA MUNICIPAL 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OCORRÊNCIAS 2017</a:t>
            </a:r>
            <a:endParaRPr/>
          </a:p>
        </p:txBody>
      </p:sp>
      <p:pic>
        <p:nvPicPr>
          <p:cNvPr id="52" name="Imagem 2" descr=""/>
          <p:cNvPicPr/>
          <p:nvPr/>
        </p:nvPicPr>
        <p:blipFill>
          <a:blip r:embed="rId1"/>
          <a:stretch/>
        </p:blipFill>
        <p:spPr>
          <a:xfrm>
            <a:off x="179640" y="332640"/>
            <a:ext cx="1251720" cy="833400"/>
          </a:xfrm>
          <a:prstGeom prst="rect">
            <a:avLst/>
          </a:prstGeom>
          <a:ln>
            <a:noFill/>
          </a:ln>
        </p:spPr>
      </p:pic>
      <p:pic>
        <p:nvPicPr>
          <p:cNvPr id="53" name="Imagem 3" descr=""/>
          <p:cNvPicPr/>
          <p:nvPr/>
        </p:nvPicPr>
        <p:blipFill>
          <a:blip r:embed="rId2"/>
          <a:stretch/>
        </p:blipFill>
        <p:spPr>
          <a:xfrm>
            <a:off x="1691640" y="1744200"/>
            <a:ext cx="6448320" cy="4750560"/>
          </a:xfrm>
          <a:prstGeom prst="rect">
            <a:avLst/>
          </a:prstGeom>
          <a:ln>
            <a:noFill/>
          </a:ln>
        </p:spPr>
      </p:pic>
    </p:spTree>
  </p:cSld>
  <p:transition spd="slow">
    <p:push dir="d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VISITA TÉCNICA A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 DE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SÃO JOSÉ DOS PINHAIS/PR</a:t>
            </a:r>
            <a:endParaRPr/>
          </a:p>
        </p:txBody>
      </p:sp>
      <p:sp>
        <p:nvSpPr>
          <p:cNvPr id="192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93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94" name="Imagem 3" descr=""/>
          <p:cNvPicPr/>
          <p:nvPr/>
        </p:nvPicPr>
        <p:blipFill>
          <a:blip r:embed="rId2"/>
          <a:stretch/>
        </p:blipFill>
        <p:spPr>
          <a:xfrm>
            <a:off x="179640" y="2486160"/>
            <a:ext cx="4608000" cy="4110840"/>
          </a:xfrm>
          <a:prstGeom prst="rect">
            <a:avLst/>
          </a:prstGeom>
          <a:ln>
            <a:noFill/>
          </a:ln>
        </p:spPr>
      </p:pic>
      <p:pic>
        <p:nvPicPr>
          <p:cNvPr id="195" name="Imagem 4" descr=""/>
          <p:cNvPicPr/>
          <p:nvPr/>
        </p:nvPicPr>
        <p:blipFill>
          <a:blip r:embed="rId3"/>
          <a:stretch/>
        </p:blipFill>
        <p:spPr>
          <a:xfrm>
            <a:off x="4860000" y="2486160"/>
            <a:ext cx="4104000" cy="411084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INSTRUÇÕES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</a:t>
            </a:r>
            <a:endParaRPr/>
          </a:p>
        </p:txBody>
      </p:sp>
      <p:sp>
        <p:nvSpPr>
          <p:cNvPr id="197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198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199" name="Imagem 5" descr=""/>
          <p:cNvPicPr/>
          <p:nvPr/>
        </p:nvPicPr>
        <p:blipFill>
          <a:blip r:embed="rId2"/>
          <a:stretch/>
        </p:blipFill>
        <p:spPr>
          <a:xfrm>
            <a:off x="107640" y="2565000"/>
            <a:ext cx="4608000" cy="4176000"/>
          </a:xfrm>
          <a:prstGeom prst="rect">
            <a:avLst/>
          </a:prstGeom>
          <a:ln>
            <a:noFill/>
          </a:ln>
        </p:spPr>
      </p:pic>
      <p:pic>
        <p:nvPicPr>
          <p:cNvPr id="200" name="Imagem 6" descr=""/>
          <p:cNvPicPr/>
          <p:nvPr/>
        </p:nvPicPr>
        <p:blipFill>
          <a:blip r:embed="rId3"/>
          <a:stretch/>
        </p:blipFill>
        <p:spPr>
          <a:xfrm>
            <a:off x="4763880" y="2565000"/>
            <a:ext cx="4200120" cy="41760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INSTRUÇÕES 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</a:t>
            </a:r>
            <a:endParaRPr/>
          </a:p>
        </p:txBody>
      </p:sp>
      <p:sp>
        <p:nvSpPr>
          <p:cNvPr id="202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203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204" name="Imagem 4" descr=""/>
          <p:cNvPicPr/>
          <p:nvPr/>
        </p:nvPicPr>
        <p:blipFill>
          <a:blip r:embed="rId2"/>
          <a:stretch/>
        </p:blipFill>
        <p:spPr>
          <a:xfrm>
            <a:off x="107640" y="2277000"/>
            <a:ext cx="4248000" cy="4464000"/>
          </a:xfrm>
          <a:prstGeom prst="rect">
            <a:avLst/>
          </a:prstGeom>
          <a:ln>
            <a:noFill/>
          </a:ln>
        </p:spPr>
      </p:pic>
      <p:pic>
        <p:nvPicPr>
          <p:cNvPr id="205" name="Imagem 7" descr=""/>
          <p:cNvPicPr/>
          <p:nvPr/>
        </p:nvPicPr>
        <p:blipFill>
          <a:blip r:embed="rId3"/>
          <a:stretch/>
        </p:blipFill>
        <p:spPr>
          <a:xfrm>
            <a:off x="4500000" y="2277000"/>
            <a:ext cx="4505400" cy="4464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EVENTOS / OPERAÇÕES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</a:t>
            </a:r>
            <a:endParaRPr/>
          </a:p>
        </p:txBody>
      </p:sp>
      <p:sp>
        <p:nvSpPr>
          <p:cNvPr id="207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208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209" name="Imagem 4" descr=""/>
          <p:cNvPicPr/>
          <p:nvPr/>
        </p:nvPicPr>
        <p:blipFill>
          <a:blip r:embed="rId2"/>
          <a:stretch/>
        </p:blipFill>
        <p:spPr>
          <a:xfrm>
            <a:off x="107640" y="2349000"/>
            <a:ext cx="4176000" cy="4392000"/>
          </a:xfrm>
          <a:prstGeom prst="rect">
            <a:avLst/>
          </a:prstGeom>
          <a:ln>
            <a:noFill/>
          </a:ln>
        </p:spPr>
      </p:pic>
      <p:pic>
        <p:nvPicPr>
          <p:cNvPr id="210" name="Imagem 5" descr=""/>
          <p:cNvPicPr/>
          <p:nvPr/>
        </p:nvPicPr>
        <p:blipFill>
          <a:blip r:embed="rId3"/>
          <a:stretch/>
        </p:blipFill>
        <p:spPr>
          <a:xfrm>
            <a:off x="4428000" y="2349000"/>
            <a:ext cx="4608000" cy="4392000"/>
          </a:xfrm>
          <a:prstGeom prst="rect">
            <a:avLst/>
          </a:prstGeom>
          <a:ln>
            <a:noFill/>
          </a:ln>
        </p:spPr>
      </p:pic>
    </p:spTree>
  </p:cSld>
  <p:transition spd="slow">
    <p:dissolve/>
  </p:transition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EVENTOS / OPERAÇÕES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400" strike="noStrike">
                <a:solidFill>
                  <a:srgbClr val="50e0ea"/>
                </a:solidFill>
                <a:latin typeface="Calibri"/>
              </a:rPr>
              <a:t>GUARDA MUNICIPAL</a:t>
            </a:r>
            <a:endParaRPr/>
          </a:p>
        </p:txBody>
      </p:sp>
      <p:sp>
        <p:nvSpPr>
          <p:cNvPr id="212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213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214" name="Imagem 3" descr=""/>
          <p:cNvPicPr/>
          <p:nvPr/>
        </p:nvPicPr>
        <p:blipFill>
          <a:blip r:embed="rId2"/>
          <a:stretch/>
        </p:blipFill>
        <p:spPr>
          <a:xfrm>
            <a:off x="64080" y="2493000"/>
            <a:ext cx="4363560" cy="4227480"/>
          </a:xfrm>
          <a:prstGeom prst="rect">
            <a:avLst/>
          </a:prstGeom>
          <a:ln>
            <a:noFill/>
          </a:ln>
        </p:spPr>
      </p:pic>
      <p:pic>
        <p:nvPicPr>
          <p:cNvPr id="215" name="Imagem 4" descr=""/>
          <p:cNvPicPr/>
          <p:nvPr/>
        </p:nvPicPr>
        <p:blipFill>
          <a:blip r:embed="rId3"/>
          <a:stretch/>
        </p:blipFill>
        <p:spPr>
          <a:xfrm>
            <a:off x="4500000" y="2493000"/>
            <a:ext cx="4608000" cy="422748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533520" y="764640"/>
            <a:ext cx="7851240" cy="1439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endParaRPr/>
          </a:p>
        </p:txBody>
      </p:sp>
      <p:sp>
        <p:nvSpPr>
          <p:cNvPr id="217" name="TextShape 2"/>
          <p:cNvSpPr txBox="1"/>
          <p:nvPr/>
        </p:nvSpPr>
        <p:spPr>
          <a:xfrm>
            <a:off x="107640" y="2781000"/>
            <a:ext cx="3672000" cy="396000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 algn="ctr"/>
            <a:endParaRPr/>
          </a:p>
        </p:txBody>
      </p:sp>
      <p:pic>
        <p:nvPicPr>
          <p:cNvPr id="218" name="Imagem 2" descr=""/>
          <p:cNvPicPr/>
          <p:nvPr/>
        </p:nvPicPr>
        <p:blipFill>
          <a:blip r:embed="rId1"/>
          <a:stretch/>
        </p:blipFill>
        <p:spPr>
          <a:xfrm>
            <a:off x="179640" y="315360"/>
            <a:ext cx="1348920" cy="898200"/>
          </a:xfrm>
          <a:prstGeom prst="rect">
            <a:avLst/>
          </a:prstGeom>
          <a:ln>
            <a:noFill/>
          </a:ln>
        </p:spPr>
      </p:pic>
      <p:pic>
        <p:nvPicPr>
          <p:cNvPr id="219" name="Imagem 4" descr=""/>
          <p:cNvPicPr/>
          <p:nvPr/>
        </p:nvPicPr>
        <p:blipFill>
          <a:blip r:embed="rId2"/>
          <a:stretch/>
        </p:blipFill>
        <p:spPr>
          <a:xfrm>
            <a:off x="0" y="9360"/>
            <a:ext cx="9143640" cy="683856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Shape 1"/>
          <p:cNvSpPr txBox="1"/>
          <p:nvPr/>
        </p:nvSpPr>
        <p:spPr>
          <a:xfrm>
            <a:off x="-396720" y="873720"/>
            <a:ext cx="7747200" cy="585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GUARDA MUNICIPAL 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OCORRÊNCIAS 2016</a:t>
            </a:r>
            <a:endParaRPr/>
          </a:p>
        </p:txBody>
      </p:sp>
      <p:pic>
        <p:nvPicPr>
          <p:cNvPr id="55" name="Imagem 2" descr=""/>
          <p:cNvPicPr/>
          <p:nvPr/>
        </p:nvPicPr>
        <p:blipFill>
          <a:blip r:embed="rId1"/>
          <a:stretch/>
        </p:blipFill>
        <p:spPr>
          <a:xfrm>
            <a:off x="179640" y="332640"/>
            <a:ext cx="1251720" cy="833400"/>
          </a:xfrm>
          <a:prstGeom prst="rect">
            <a:avLst/>
          </a:prstGeom>
          <a:ln>
            <a:noFill/>
          </a:ln>
        </p:spPr>
      </p:pic>
      <p:pic>
        <p:nvPicPr>
          <p:cNvPr id="56" name="Imagem 2" descr=""/>
          <p:cNvPicPr/>
          <p:nvPr/>
        </p:nvPicPr>
        <p:blipFill>
          <a:blip r:embed="rId2"/>
          <a:stretch/>
        </p:blipFill>
        <p:spPr>
          <a:xfrm>
            <a:off x="1431720" y="1845000"/>
            <a:ext cx="6505200" cy="4314600"/>
          </a:xfrm>
          <a:prstGeom prst="rect">
            <a:avLst/>
          </a:prstGeom>
          <a:ln>
            <a:noFill/>
          </a:ln>
        </p:spPr>
      </p:pic>
    </p:spTree>
  </p:cSld>
  <p:transition spd="slow">
    <p:push dir="d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Shape 1"/>
          <p:cNvSpPr txBox="1"/>
          <p:nvPr/>
        </p:nvSpPr>
        <p:spPr>
          <a:xfrm>
            <a:off x="448560" y="260640"/>
            <a:ext cx="8496720" cy="1944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CONDUÇÕES PARA DELEGACIA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ENTRE JANEIRO A AGOSTO DE 2017 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900" strike="noStrike">
                <a:solidFill>
                  <a:srgbClr val="50e0ea"/>
                </a:solidFill>
                <a:latin typeface="Calibri"/>
              </a:rPr>
              <a:t>TOTAL = 759 PRISÕES</a:t>
            </a:r>
            <a:endParaRPr/>
          </a:p>
        </p:txBody>
      </p:sp>
      <p:sp>
        <p:nvSpPr>
          <p:cNvPr id="58" name="TextShape 2"/>
          <p:cNvSpPr txBox="1"/>
          <p:nvPr/>
        </p:nvSpPr>
        <p:spPr>
          <a:xfrm>
            <a:off x="416160" y="3173760"/>
            <a:ext cx="7854480" cy="3080520"/>
          </a:xfrm>
          <a:prstGeom prst="rect">
            <a:avLst/>
          </a:prstGeom>
          <a:noFill/>
          <a:ln>
            <a:noFill/>
          </a:ln>
        </p:spPr>
        <p:txBody>
          <a:bodyPr lIns="0" rIns="18360" tIns="45000" bIns="45000"/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139 POSSE DE ENTORPECENTES</a:t>
            </a:r>
            <a:endParaRPr/>
          </a:p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102 FURTOS</a:t>
            </a:r>
            <a:endParaRPr/>
          </a:p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90 MANDADO DE PRISÃO</a:t>
            </a:r>
            <a:endParaRPr/>
          </a:p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56 TRÁFICO DE DROGAS</a:t>
            </a:r>
            <a:endParaRPr/>
          </a:p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10 APREENSÃO DE ARMA DE FOGO</a:t>
            </a:r>
            <a:endParaRPr/>
          </a:p>
          <a:p>
            <a:pPr>
              <a:lnSpc>
                <a:spcPct val="100000"/>
              </a:lnSpc>
            </a:pPr>
            <a:r>
              <a:rPr lang="pt-BR" sz="2600" strike="noStrike">
                <a:solidFill>
                  <a:srgbClr val="ffffff"/>
                </a:solidFill>
                <a:latin typeface="Arial"/>
              </a:rPr>
              <a:t>38 VEÍCULOS RECUPERADOS COM REGISTRO ROUBO/FURTO</a:t>
            </a:r>
            <a:endParaRPr/>
          </a:p>
        </p:txBody>
      </p:sp>
      <p:pic>
        <p:nvPicPr>
          <p:cNvPr id="59" name="Imagem 2" descr=""/>
          <p:cNvPicPr/>
          <p:nvPr/>
        </p:nvPicPr>
        <p:blipFill>
          <a:blip r:embed="rId1"/>
          <a:stretch/>
        </p:blipFill>
        <p:spPr>
          <a:xfrm>
            <a:off x="7596360" y="5805360"/>
            <a:ext cx="1348920" cy="898200"/>
          </a:xfrm>
          <a:prstGeom prst="rect">
            <a:avLst/>
          </a:prstGeom>
          <a:ln>
            <a:noFill/>
          </a:ln>
        </p:spPr>
      </p:pic>
      <p:sp>
        <p:nvSpPr>
          <p:cNvPr id="60" name="CustomShape 3"/>
          <p:cNvSpPr/>
          <p:nvPr/>
        </p:nvSpPr>
        <p:spPr>
          <a:xfrm>
            <a:off x="395640" y="1845000"/>
            <a:ext cx="4464000" cy="129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0" bIns="0" anchor="b"/>
          <a:p>
            <a:pPr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ffffff"/>
                </a:solidFill>
                <a:latin typeface="Calibri"/>
              </a:rPr>
              <a:t>DENTRE ELAS:</a:t>
            </a:r>
            <a:endParaRPr/>
          </a:p>
        </p:txBody>
      </p:sp>
    </p:spTree>
  </p:cSld>
  <p:transition spd="slow">
    <p:cover dir="l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Shape 1"/>
          <p:cNvSpPr txBox="1"/>
          <p:nvPr/>
        </p:nvSpPr>
        <p:spPr>
          <a:xfrm>
            <a:off x="199080" y="476640"/>
            <a:ext cx="8674200" cy="2088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CONDUÇÕES PARA DELEGACIA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ENTRE OS PRINCIPAIS CRIMES OCORRIDOS NOS PERÍODOS DE JANEIRO A AGOSTO DE 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2016 X 2017</a:t>
            </a:r>
            <a:endParaRPr/>
          </a:p>
        </p:txBody>
      </p:sp>
      <p:pic>
        <p:nvPicPr>
          <p:cNvPr id="62" name="Imagem 2" descr=""/>
          <p:cNvPicPr/>
          <p:nvPr/>
        </p:nvPicPr>
        <p:blipFill>
          <a:blip r:embed="rId1"/>
          <a:stretch/>
        </p:blipFill>
        <p:spPr>
          <a:xfrm>
            <a:off x="7524360" y="5877360"/>
            <a:ext cx="1348920" cy="898200"/>
          </a:xfrm>
          <a:prstGeom prst="rect">
            <a:avLst/>
          </a:prstGeom>
          <a:ln>
            <a:noFill/>
          </a:ln>
        </p:spPr>
      </p:pic>
      <p:sp>
        <p:nvSpPr>
          <p:cNvPr id="63" name="CustomShape 2"/>
          <p:cNvSpPr/>
          <p:nvPr/>
        </p:nvSpPr>
        <p:spPr>
          <a:xfrm>
            <a:off x="899640" y="2673000"/>
            <a:ext cx="1872000" cy="62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0" bIns="0" anchor="b"/>
          <a:p>
            <a:pPr>
              <a:lnSpc>
                <a:spcPct val="100000"/>
              </a:lnSpc>
            </a:pPr>
            <a:r>
              <a:rPr b="1" lang="pt-BR" sz="60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6000" strike="noStrike">
                <a:solidFill>
                  <a:srgbClr val="ffffff"/>
                </a:solidFill>
                <a:latin typeface="Calibri"/>
              </a:rPr>
              <a:t>2016</a:t>
            </a:r>
            <a:endParaRPr/>
          </a:p>
        </p:txBody>
      </p:sp>
      <p:sp>
        <p:nvSpPr>
          <p:cNvPr id="64" name="CustomShape 3"/>
          <p:cNvSpPr/>
          <p:nvPr/>
        </p:nvSpPr>
        <p:spPr>
          <a:xfrm>
            <a:off x="4068000" y="3573000"/>
            <a:ext cx="935640" cy="1553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pt-BR" sz="9600" strike="noStrike">
                <a:solidFill>
                  <a:srgbClr val="000000"/>
                </a:solidFill>
                <a:latin typeface="Constantia"/>
              </a:rPr>
              <a:t>X</a:t>
            </a:r>
            <a:endParaRPr/>
          </a:p>
        </p:txBody>
      </p:sp>
      <p:sp>
        <p:nvSpPr>
          <p:cNvPr id="65" name="CustomShape 4"/>
          <p:cNvSpPr/>
          <p:nvPr/>
        </p:nvSpPr>
        <p:spPr>
          <a:xfrm>
            <a:off x="199080" y="3526200"/>
            <a:ext cx="3464280" cy="21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6" name="CustomShape 5"/>
          <p:cNvSpPr/>
          <p:nvPr/>
        </p:nvSpPr>
        <p:spPr>
          <a:xfrm>
            <a:off x="5888880" y="2133000"/>
            <a:ext cx="1982880" cy="107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0" bIns="0" anchor="b"/>
          <a:p>
            <a:pPr>
              <a:lnSpc>
                <a:spcPct val="100000"/>
              </a:lnSpc>
            </a:pPr>
            <a:r>
              <a:rPr b="1" lang="pt-BR" sz="5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15000" strike="noStrike">
                <a:solidFill>
                  <a:srgbClr val="ffffff"/>
                </a:solidFill>
                <a:latin typeface="Calibri"/>
              </a:rPr>
              <a:t>2017</a:t>
            </a:r>
            <a:endParaRPr/>
          </a:p>
        </p:txBody>
      </p:sp>
      <p:sp>
        <p:nvSpPr>
          <p:cNvPr id="67" name="CustomShape 6"/>
          <p:cNvSpPr/>
          <p:nvPr/>
        </p:nvSpPr>
        <p:spPr>
          <a:xfrm>
            <a:off x="5122080" y="3285000"/>
            <a:ext cx="3896640" cy="228384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" name="CustomShape 7"/>
          <p:cNvSpPr/>
          <p:nvPr/>
        </p:nvSpPr>
        <p:spPr>
          <a:xfrm>
            <a:off x="5210640" y="3285000"/>
            <a:ext cx="3808440" cy="216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45000" bIns="45000"/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139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POSSE DE ENTORPECENTES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102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FURTOS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88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MANDADO DE PRISÃO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56  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TRÁFICO DE DROGAS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10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APREENSÃO/ARMA DE FOGO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38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VEÍCULOS RECUPERADOS COM  REGISTRO ROUBO/FURTO</a:t>
            </a:r>
            <a:endParaRPr/>
          </a:p>
        </p:txBody>
      </p:sp>
      <p:sp>
        <p:nvSpPr>
          <p:cNvPr id="69" name="CustomShape 8"/>
          <p:cNvSpPr/>
          <p:nvPr/>
        </p:nvSpPr>
        <p:spPr>
          <a:xfrm>
            <a:off x="107640" y="3285000"/>
            <a:ext cx="3896640" cy="228384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0" name="CustomShape 9"/>
          <p:cNvSpPr/>
          <p:nvPr/>
        </p:nvSpPr>
        <p:spPr>
          <a:xfrm>
            <a:off x="195840" y="3285000"/>
            <a:ext cx="3808440" cy="216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45000" bIns="45000"/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62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POSSE DE ENTORPECENTES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52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FURTOS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15  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MANDADO DE PRISÃO</a:t>
            </a:r>
            <a:endParaRPr/>
          </a:p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27  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TRÁFICO DE DROGAS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 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4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 APREENSÃO/ARMA DE FOGO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trike="noStrike">
                <a:solidFill>
                  <a:srgbClr val="000000"/>
                </a:solidFill>
                <a:latin typeface="Arial"/>
              </a:rPr>
              <a:t>38</a:t>
            </a:r>
            <a:r>
              <a:rPr lang="pt-BR" strike="noStrike">
                <a:solidFill>
                  <a:srgbClr val="000000"/>
                </a:solidFill>
                <a:latin typeface="Arial"/>
              </a:rPr>
              <a:t>  VEÍCULOS RECUPERADOS COM  REGISTRO ROUBO/FURTO</a:t>
            </a:r>
            <a:endParaRPr/>
          </a:p>
        </p:txBody>
      </p:sp>
    </p:spTree>
  </p:cSld>
  <p:transition spd="slow">
    <p:cover dir="l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Shape 1"/>
          <p:cNvSpPr txBox="1"/>
          <p:nvPr/>
        </p:nvSpPr>
        <p:spPr>
          <a:xfrm>
            <a:off x="0" y="476640"/>
            <a:ext cx="9036000" cy="187200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200" strike="noStrike">
                <a:solidFill>
                  <a:srgbClr val="50e0ea"/>
                </a:solidFill>
                <a:latin typeface="Calibri"/>
              </a:rPr>
              <a:t>PERCENTUAL % COMPARATIVO COM TIPIFICAÇÃO DOS PRINCIPAIS CRIMES OCORRIDOS ENTRE OS </a:t>
            </a:r>
            <a:r>
              <a:rPr b="1" lang="pt-BR" sz="32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200" strike="noStrike">
                <a:solidFill>
                  <a:srgbClr val="50e0ea"/>
                </a:solidFill>
                <a:latin typeface="Calibri"/>
              </a:rPr>
              <a:t>PERÍODOS DE JANEIRO A AGOSTO</a:t>
            </a:r>
            <a:endParaRPr/>
          </a:p>
        </p:txBody>
      </p:sp>
      <p:pic>
        <p:nvPicPr>
          <p:cNvPr id="72" name="Imagem 2" descr=""/>
          <p:cNvPicPr/>
          <p:nvPr/>
        </p:nvPicPr>
        <p:blipFill>
          <a:blip r:embed="rId1"/>
          <a:stretch/>
        </p:blipFill>
        <p:spPr>
          <a:xfrm>
            <a:off x="7524360" y="5877360"/>
            <a:ext cx="1348920" cy="898200"/>
          </a:xfrm>
          <a:prstGeom prst="rect">
            <a:avLst/>
          </a:prstGeom>
          <a:ln>
            <a:noFill/>
          </a:ln>
        </p:spPr>
      </p:pic>
      <p:sp>
        <p:nvSpPr>
          <p:cNvPr id="73" name="CustomShape 2"/>
          <p:cNvSpPr/>
          <p:nvPr/>
        </p:nvSpPr>
        <p:spPr>
          <a:xfrm>
            <a:off x="2843640" y="2484000"/>
            <a:ext cx="2736000" cy="62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0" bIns="0" anchor="b"/>
          <a:p>
            <a:pPr>
              <a:lnSpc>
                <a:spcPct val="100000"/>
              </a:lnSpc>
            </a:pPr>
            <a:r>
              <a:rPr b="1" lang="pt-BR" sz="60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4000" strike="noStrike">
                <a:solidFill>
                  <a:srgbClr val="ffffff"/>
                </a:solidFill>
                <a:latin typeface="Calibri"/>
              </a:rPr>
              <a:t>2016 X 2017</a:t>
            </a:r>
            <a:endParaRPr/>
          </a:p>
        </p:txBody>
      </p:sp>
      <p:sp>
        <p:nvSpPr>
          <p:cNvPr id="74" name="CustomShape 3"/>
          <p:cNvSpPr/>
          <p:nvPr/>
        </p:nvSpPr>
        <p:spPr>
          <a:xfrm>
            <a:off x="199080" y="3526200"/>
            <a:ext cx="3464280" cy="213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5" name="CustomShape 4"/>
          <p:cNvSpPr/>
          <p:nvPr/>
        </p:nvSpPr>
        <p:spPr>
          <a:xfrm>
            <a:off x="107640" y="3285000"/>
            <a:ext cx="8928720" cy="208800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6" name="CustomShape 5"/>
          <p:cNvSpPr/>
          <p:nvPr/>
        </p:nvSpPr>
        <p:spPr>
          <a:xfrm>
            <a:off x="195840" y="3285000"/>
            <a:ext cx="8840160" cy="2520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18360" tIns="45000" bIns="45000"/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Arial"/>
              </a:rPr>
              <a:t>POSSE DE ENTORPECENTES 2017 =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124% A MAIS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Arial"/>
              </a:rPr>
              <a:t>FURTOS 2017 =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96 % A MAIS</a:t>
            </a:r>
            <a:endParaRPr/>
          </a:p>
          <a:p>
            <a:pPr>
              <a:lnSpc>
                <a:spcPct val="100000"/>
              </a:lnSpc>
            </a:pPr>
            <a:r>
              <a:rPr lang="pt-BR" strike="noStrike">
                <a:solidFill>
                  <a:srgbClr val="000000"/>
                </a:solidFill>
                <a:latin typeface="Arial"/>
              </a:rPr>
              <a:t>MANDADO DE PRISÃO 2017 = 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Arial"/>
              </a:rPr>
              <a:t>TRÁFICO DE DROGAS 2017 =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107</a:t>
            </a:r>
            <a:r>
              <a:rPr lang="pt-BR" sz="160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% A MAIS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Arial"/>
              </a:rPr>
              <a:t>APREENSÃO/ARMA DE FOGO 2017 =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150 % A MAIS</a:t>
            </a:r>
            <a:endParaRPr/>
          </a:p>
          <a:p>
            <a:pPr>
              <a:lnSpc>
                <a:spcPct val="100000"/>
              </a:lnSpc>
            </a:pPr>
            <a:r>
              <a:rPr lang="pt-BR" sz="1600" strike="noStrike">
                <a:solidFill>
                  <a:srgbClr val="000000"/>
                </a:solidFill>
                <a:latin typeface="Arial"/>
              </a:rPr>
              <a:t>VEÍCULOS RECUPERADOS COM  REGISTRO ROUBO/FURTO 2017 = </a:t>
            </a:r>
            <a:r>
              <a:rPr b="1" lang="pt-BR" sz="1600" strike="noStrike">
                <a:solidFill>
                  <a:srgbClr val="000000"/>
                </a:solidFill>
                <a:latin typeface="Arial"/>
              </a:rPr>
              <a:t>MESMOS NÚMEROS</a:t>
            </a:r>
            <a:endParaRPr/>
          </a:p>
        </p:txBody>
      </p:sp>
      <p:sp>
        <p:nvSpPr>
          <p:cNvPr id="77" name="CustomShape 6"/>
          <p:cNvSpPr/>
          <p:nvPr/>
        </p:nvSpPr>
        <p:spPr>
          <a:xfrm>
            <a:off x="3492000" y="3861000"/>
            <a:ext cx="1728000" cy="31752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pt-BR" strike="noStrike">
                <a:solidFill>
                  <a:srgbClr val="ffffff"/>
                </a:solidFill>
                <a:latin typeface="Arial"/>
              </a:rPr>
              <a:t>500 % A MAIS</a:t>
            </a:r>
            <a:endParaRPr/>
          </a:p>
        </p:txBody>
      </p:sp>
    </p:spTree>
  </p:cSld>
  <p:transition spd="slow">
    <p:cover dir="l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323640" y="332640"/>
            <a:ext cx="8568720" cy="1295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PRISÕES/CONDUÇÕES PARA A 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DELEGACIA DE POLÍCIA CIVIL </a:t>
            </a:r>
            <a:endParaRPr/>
          </a:p>
        </p:txBody>
      </p:sp>
      <p:pic>
        <p:nvPicPr>
          <p:cNvPr id="79" name="Imagem 2" descr=""/>
          <p:cNvPicPr/>
          <p:nvPr/>
        </p:nvPicPr>
        <p:blipFill>
          <a:blip r:embed="rId1"/>
          <a:stretch/>
        </p:blipFill>
        <p:spPr>
          <a:xfrm>
            <a:off x="7668360" y="5805360"/>
            <a:ext cx="1348920" cy="898200"/>
          </a:xfrm>
          <a:prstGeom prst="rect">
            <a:avLst/>
          </a:prstGeom>
          <a:ln>
            <a:noFill/>
          </a:ln>
        </p:spPr>
      </p:pic>
      <p:sp>
        <p:nvSpPr>
          <p:cNvPr id="80" name="CustomShape 2"/>
          <p:cNvSpPr/>
          <p:nvPr/>
        </p:nvSpPr>
        <p:spPr>
          <a:xfrm>
            <a:off x="251640" y="2691360"/>
            <a:ext cx="2592000" cy="295200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70 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JANEIRO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64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FEVEREIRO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69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MARÇO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53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ABRIL</a:t>
            </a:r>
            <a:r>
              <a:rPr lang="pt-BR" sz="2400" strike="noStrike">
                <a:solidFill>
                  <a:srgbClr val="000000"/>
                </a:solidFill>
                <a:latin typeface="Constantia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68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MAIO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52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JUNHO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37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JULHO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53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AGOSTO</a:t>
            </a:r>
            <a:endParaRPr/>
          </a:p>
        </p:txBody>
      </p:sp>
      <p:sp>
        <p:nvSpPr>
          <p:cNvPr id="81" name="CustomShape 3"/>
          <p:cNvSpPr/>
          <p:nvPr/>
        </p:nvSpPr>
        <p:spPr>
          <a:xfrm>
            <a:off x="4041360" y="2673360"/>
            <a:ext cx="4778640" cy="298728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120 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JANEIRO = 71%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121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FEVEREIRO = 89 %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94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MARÇO = 36 %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98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ABRIL</a:t>
            </a:r>
            <a:r>
              <a:rPr lang="pt-BR" sz="2400" strike="noStrike">
                <a:solidFill>
                  <a:srgbClr val="000000"/>
                </a:solidFill>
                <a:latin typeface="Constantia"/>
              </a:rPr>
              <a:t> 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= 84 %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99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MAIO = 45 %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58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JUNHO = 11 %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86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JULHO = </a:t>
            </a: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132 % A MAIS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2400" strike="noStrike">
                <a:solidFill>
                  <a:srgbClr val="000000"/>
                </a:solidFill>
                <a:latin typeface="Arial"/>
              </a:rPr>
              <a:t>83</a:t>
            </a:r>
            <a:r>
              <a:rPr lang="pt-BR" sz="2400" strike="noStrike">
                <a:solidFill>
                  <a:srgbClr val="000000"/>
                </a:solidFill>
                <a:latin typeface="Arial"/>
              </a:rPr>
              <a:t> AGOSTO = 56 % A MAIS</a:t>
            </a:r>
            <a:endParaRPr/>
          </a:p>
        </p:txBody>
      </p:sp>
      <p:sp>
        <p:nvSpPr>
          <p:cNvPr id="82" name="CustomShape 4"/>
          <p:cNvSpPr/>
          <p:nvPr/>
        </p:nvSpPr>
        <p:spPr>
          <a:xfrm>
            <a:off x="830520" y="1925640"/>
            <a:ext cx="1223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4000" strike="noStrike">
                <a:solidFill>
                  <a:srgbClr val="000000"/>
                </a:solidFill>
                <a:latin typeface="Constantia"/>
              </a:rPr>
              <a:t>2016</a:t>
            </a:r>
            <a:endParaRPr/>
          </a:p>
        </p:txBody>
      </p:sp>
      <p:sp>
        <p:nvSpPr>
          <p:cNvPr id="83" name="CustomShape 5"/>
          <p:cNvSpPr/>
          <p:nvPr/>
        </p:nvSpPr>
        <p:spPr>
          <a:xfrm>
            <a:off x="5436000" y="1941480"/>
            <a:ext cx="1223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4000" strike="noStrike">
                <a:solidFill>
                  <a:srgbClr val="000000"/>
                </a:solidFill>
                <a:latin typeface="Constantia"/>
              </a:rPr>
              <a:t>2017</a:t>
            </a:r>
            <a:endParaRPr/>
          </a:p>
        </p:txBody>
      </p:sp>
      <p:sp>
        <p:nvSpPr>
          <p:cNvPr id="84" name="CustomShape 6"/>
          <p:cNvSpPr/>
          <p:nvPr/>
        </p:nvSpPr>
        <p:spPr>
          <a:xfrm>
            <a:off x="2923920" y="3476880"/>
            <a:ext cx="999720" cy="130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8000" strike="noStrike">
                <a:solidFill>
                  <a:srgbClr val="000000"/>
                </a:solidFill>
                <a:latin typeface="Constantia"/>
              </a:rPr>
              <a:t>X</a:t>
            </a:r>
            <a:endParaRPr/>
          </a:p>
        </p:txBody>
      </p:sp>
    </p:spTree>
  </p:cSld>
  <p:transition spd="slow">
    <p:fade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323640" y="332640"/>
            <a:ext cx="8568720" cy="1295640"/>
          </a:xfrm>
          <a:prstGeom prst="rect">
            <a:avLst/>
          </a:prstGeom>
          <a:noFill/>
          <a:ln>
            <a:noFill/>
          </a:ln>
        </p:spPr>
        <p:txBody>
          <a:bodyPr lIns="0" rIns="18360" tIns="0" bIns="0" anchor="b"/>
          <a:p>
            <a:pPr algn="ctr">
              <a:lnSpc>
                <a:spcPct val="100000"/>
              </a:lnSpc>
            </a:pP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PRISÕES/CONDUÇÕES PARA A 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DELEGACIA DE POLÍCIA CIVIL 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
</a:t>
            </a:r>
            <a:r>
              <a:rPr b="1" lang="pt-BR" sz="3600" strike="noStrike">
                <a:solidFill>
                  <a:srgbClr val="50e0ea"/>
                </a:solidFill>
                <a:latin typeface="Calibri"/>
              </a:rPr>
              <a:t>NOS DIAS DA SEMANA </a:t>
            </a:r>
            <a:endParaRPr/>
          </a:p>
        </p:txBody>
      </p:sp>
      <p:pic>
        <p:nvPicPr>
          <p:cNvPr id="86" name="Imagem 2" descr=""/>
          <p:cNvPicPr/>
          <p:nvPr/>
        </p:nvPicPr>
        <p:blipFill>
          <a:blip r:embed="rId1"/>
          <a:stretch/>
        </p:blipFill>
        <p:spPr>
          <a:xfrm>
            <a:off x="7668360" y="5805360"/>
            <a:ext cx="1348920" cy="898200"/>
          </a:xfrm>
          <a:prstGeom prst="rect">
            <a:avLst/>
          </a:prstGeom>
          <a:ln>
            <a:noFill/>
          </a:ln>
        </p:spPr>
      </p:pic>
      <p:sp>
        <p:nvSpPr>
          <p:cNvPr id="87" name="CustomShape 2"/>
          <p:cNvSpPr/>
          <p:nvPr/>
        </p:nvSpPr>
        <p:spPr>
          <a:xfrm>
            <a:off x="2754720" y="2552760"/>
            <a:ext cx="3096000" cy="4044240"/>
          </a:xfrm>
          <a:prstGeom prst="rect">
            <a:avLst/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129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DOMINGO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112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SEGUNDA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86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 TERÇA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88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 QUARTA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110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QUINTA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115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SEXTA </a:t>
            </a:r>
            <a:endParaRPr/>
          </a:p>
          <a:p>
            <a:pPr>
              <a:lnSpc>
                <a:spcPct val="100000"/>
              </a:lnSpc>
            </a:pPr>
            <a:r>
              <a:rPr b="1" lang="pt-BR" sz="3200" strike="noStrike">
                <a:solidFill>
                  <a:srgbClr val="000000"/>
                </a:solidFill>
                <a:latin typeface="Arial"/>
              </a:rPr>
              <a:t>123</a:t>
            </a:r>
            <a:r>
              <a:rPr lang="pt-BR" sz="3200" strike="noStrike">
                <a:solidFill>
                  <a:srgbClr val="000000"/>
                </a:solidFill>
                <a:latin typeface="Arial"/>
              </a:rPr>
              <a:t> SÁBADO</a:t>
            </a:r>
            <a:endParaRPr/>
          </a:p>
        </p:txBody>
      </p:sp>
      <p:sp>
        <p:nvSpPr>
          <p:cNvPr id="88" name="CustomShape 3"/>
          <p:cNvSpPr/>
          <p:nvPr/>
        </p:nvSpPr>
        <p:spPr>
          <a:xfrm>
            <a:off x="3708000" y="1845000"/>
            <a:ext cx="1223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pt-BR" sz="4000" strike="noStrike">
                <a:solidFill>
                  <a:srgbClr val="000000"/>
                </a:solidFill>
                <a:latin typeface="Constantia"/>
              </a:rPr>
              <a:t>2017</a:t>
            </a:r>
            <a:endParaRPr/>
          </a:p>
        </p:txBody>
      </p:sp>
    </p:spTree>
  </p:cSld>
  <p:transition spd="slow">
    <p:fade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</TotalTime>
  <Application>LibreOffice/4.4.6.3$Windows_x86 LibreOffice_project/e8938fd3328e95dcf59dd64e7facd2c7d67c704d</Application>
  <Paragraphs>105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2017-07-27T16:48:08Z</dcterms:created>
  <dc:creator>Comando</dc:creator>
  <dc:language>pt-BR</dc:language>
  <cp:lastPrinted>2017-09-05T20:52:17Z</cp:lastPrinted>
  <dcterms:modified xsi:type="dcterms:W3CDTF">2017-09-11T14:47:08Z</dcterms:modified>
  <cp:revision>41</cp:revision>
  <dc:title>GUARDA MUNICIPAL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Apresentação na tela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35</vt:i4>
  </property>
</Properties>
</file>